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3" roundtripDataSignature="AMtx7mi5Oa1KnLmI6wVNfj5MMgJKI8C6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customschemas.google.com/relationships/presentationmetadata" Target="metadata"/><Relationship Id="rId52" Type="http://schemas.openxmlformats.org/officeDocument/2006/relationships/slide" Target="slides/slide48.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9857f1c1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9857f1c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9857f1c1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a9857f1c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9857f1c1a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9857f1c1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9857f1c1a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9857f1c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d53eaa4ed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d53eaa4e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53eaa4ed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d53eaa4e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53eaa4ed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53eaa4e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53eaa4ed5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53eaa4ed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53eaa4ed5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53eaa4ed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2" name="Shape 12"/>
        <p:cNvGrpSpPr/>
        <p:nvPr/>
      </p:nvGrpSpPr>
      <p:grpSpPr>
        <a:xfrm>
          <a:off x="0" y="0"/>
          <a:ext cx="0" cy="0"/>
          <a:chOff x="0" y="0"/>
          <a:chExt cx="0" cy="0"/>
        </a:xfrm>
      </p:grpSpPr>
      <p:pic>
        <p:nvPicPr>
          <p:cNvPr descr="HD-ShadowLong.png" id="13" name="Google Shape;13;p41"/>
          <p:cNvPicPr preferRelativeResize="0"/>
          <p:nvPr/>
        </p:nvPicPr>
        <p:blipFill rotWithShape="1">
          <a:blip r:embed="rId2">
            <a:alphaModFix/>
          </a:blip>
          <a:srcRect b="0" l="0" r="0" t="0"/>
          <a:stretch/>
        </p:blipFill>
        <p:spPr>
          <a:xfrm>
            <a:off x="1" y="4242851"/>
            <a:ext cx="8968084" cy="275942"/>
          </a:xfrm>
          <a:prstGeom prst="rect">
            <a:avLst/>
          </a:prstGeom>
          <a:noFill/>
          <a:ln>
            <a:noFill/>
          </a:ln>
        </p:spPr>
      </p:pic>
      <p:pic>
        <p:nvPicPr>
          <p:cNvPr descr="HD-ShadowShort.png" id="14" name="Google Shape;14;p41"/>
          <p:cNvPicPr preferRelativeResize="0"/>
          <p:nvPr/>
        </p:nvPicPr>
        <p:blipFill rotWithShape="1">
          <a:blip r:embed="rId3">
            <a:alphaModFix/>
          </a:blip>
          <a:srcRect b="0" l="0" r="0" t="0"/>
          <a:stretch/>
        </p:blipFill>
        <p:spPr>
          <a:xfrm>
            <a:off x="9111716" y="4243845"/>
            <a:ext cx="3077108" cy="276940"/>
          </a:xfrm>
          <a:prstGeom prst="rect">
            <a:avLst/>
          </a:prstGeom>
          <a:noFill/>
          <a:ln>
            <a:noFill/>
          </a:ln>
        </p:spPr>
      </p:pic>
      <p:sp>
        <p:nvSpPr>
          <p:cNvPr id="15" name="Google Shape;15;p41"/>
          <p:cNvSpPr/>
          <p:nvPr/>
        </p:nvSpPr>
        <p:spPr>
          <a:xfrm>
            <a:off x="0" y="2590078"/>
            <a:ext cx="8968085" cy="1660332"/>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1"/>
          <p:cNvSpPr/>
          <p:nvPr/>
        </p:nvSpPr>
        <p:spPr>
          <a:xfrm>
            <a:off x="9111715" y="2590078"/>
            <a:ext cx="3077109" cy="166033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1"/>
          <p:cNvSpPr txBox="1"/>
          <p:nvPr>
            <p:ph type="ctrTitle"/>
          </p:nvPr>
        </p:nvSpPr>
        <p:spPr>
          <a:xfrm>
            <a:off x="680322" y="2733709"/>
            <a:ext cx="8144134" cy="137307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1"/>
          <p:cNvSpPr txBox="1"/>
          <p:nvPr>
            <p:ph idx="1" type="subTitle"/>
          </p:nvPr>
        </p:nvSpPr>
        <p:spPr>
          <a:xfrm>
            <a:off x="680322" y="4394039"/>
            <a:ext cx="8144134" cy="1117687"/>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9" name="Google Shape;19;p41"/>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1"/>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1"/>
          <p:cNvSpPr txBox="1"/>
          <p:nvPr>
            <p:ph idx="12" type="sldNum"/>
          </p:nvPr>
        </p:nvSpPr>
        <p:spPr>
          <a:xfrm>
            <a:off x="9255346" y="2750337"/>
            <a:ext cx="1171888" cy="135644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panorámica con descripción">
  <p:cSld name="Imagen panorámica con descripción">
    <p:spTree>
      <p:nvGrpSpPr>
        <p:cNvPr id="103" name="Shape 103"/>
        <p:cNvGrpSpPr/>
        <p:nvPr/>
      </p:nvGrpSpPr>
      <p:grpSpPr>
        <a:xfrm>
          <a:off x="0" y="0"/>
          <a:ext cx="0" cy="0"/>
          <a:chOff x="0" y="0"/>
          <a:chExt cx="0" cy="0"/>
        </a:xfrm>
      </p:grpSpPr>
      <p:pic>
        <p:nvPicPr>
          <p:cNvPr descr="HD-ShadowLong.png" id="104" name="Google Shape;104;p50"/>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05" name="Google Shape;105;p50"/>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06" name="Google Shape;106;p50"/>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0"/>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0"/>
          <p:cNvSpPr txBox="1"/>
          <p:nvPr>
            <p:ph type="title"/>
          </p:nvPr>
        </p:nvSpPr>
        <p:spPr>
          <a:xfrm>
            <a:off x="680322" y="4711616"/>
            <a:ext cx="9613859" cy="45305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50"/>
          <p:cNvSpPr/>
          <p:nvPr>
            <p:ph idx="2" type="pic"/>
          </p:nvPr>
        </p:nvSpPr>
        <p:spPr>
          <a:xfrm>
            <a:off x="680322" y="609597"/>
            <a:ext cx="9613859" cy="3589575"/>
          </a:xfrm>
          <a:prstGeom prst="rect">
            <a:avLst/>
          </a:prstGeom>
          <a:noFill/>
          <a:ln>
            <a:noFill/>
          </a:ln>
          <a:effectLst>
            <a:outerShdw blurRad="76200" rotWithShape="0" algn="tl" dir="5040000" dist="63500">
              <a:srgbClr val="000000">
                <a:alpha val="40784"/>
              </a:srgbClr>
            </a:outerShdw>
          </a:effectLst>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9pPr>
          </a:lstStyle>
          <a:p/>
        </p:txBody>
      </p:sp>
      <p:sp>
        <p:nvSpPr>
          <p:cNvPr id="110" name="Google Shape;110;p50"/>
          <p:cNvSpPr txBox="1"/>
          <p:nvPr>
            <p:ph idx="1" type="body"/>
          </p:nvPr>
        </p:nvSpPr>
        <p:spPr>
          <a:xfrm>
            <a:off x="680319" y="5169583"/>
            <a:ext cx="9613862" cy="62297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11" name="Google Shape;111;p50"/>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0"/>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50"/>
          <p:cNvSpPr txBox="1"/>
          <p:nvPr>
            <p:ph idx="12" type="sldNum"/>
          </p:nvPr>
        </p:nvSpPr>
        <p:spPr>
          <a:xfrm>
            <a:off x="10729455" y="4711309"/>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escripción">
  <p:cSld name="Título y descripción">
    <p:spTree>
      <p:nvGrpSpPr>
        <p:cNvPr id="114" name="Shape 114"/>
        <p:cNvGrpSpPr/>
        <p:nvPr/>
      </p:nvGrpSpPr>
      <p:grpSpPr>
        <a:xfrm>
          <a:off x="0" y="0"/>
          <a:ext cx="0" cy="0"/>
          <a:chOff x="0" y="0"/>
          <a:chExt cx="0" cy="0"/>
        </a:xfrm>
      </p:grpSpPr>
      <p:pic>
        <p:nvPicPr>
          <p:cNvPr descr="HD-ShadowLong.png" id="115" name="Google Shape;115;p51"/>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16" name="Google Shape;116;p51"/>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17" name="Google Shape;117;p51"/>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1"/>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1"/>
          <p:cNvSpPr txBox="1"/>
          <p:nvPr>
            <p:ph type="title"/>
          </p:nvPr>
        </p:nvSpPr>
        <p:spPr>
          <a:xfrm>
            <a:off x="680322" y="609597"/>
            <a:ext cx="9613858" cy="35927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51"/>
          <p:cNvSpPr txBox="1"/>
          <p:nvPr>
            <p:ph idx="1" type="body"/>
          </p:nvPr>
        </p:nvSpPr>
        <p:spPr>
          <a:xfrm>
            <a:off x="680322" y="4711615"/>
            <a:ext cx="9613859" cy="1090789"/>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21" name="Google Shape;121;p51"/>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51"/>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51"/>
          <p:cNvSpPr txBox="1"/>
          <p:nvPr>
            <p:ph idx="12" type="sldNum"/>
          </p:nvPr>
        </p:nvSpPr>
        <p:spPr>
          <a:xfrm>
            <a:off x="10729455" y="471161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 con descripción">
  <p:cSld name="Cita con descripción">
    <p:spTree>
      <p:nvGrpSpPr>
        <p:cNvPr id="124" name="Shape 124"/>
        <p:cNvGrpSpPr/>
        <p:nvPr/>
      </p:nvGrpSpPr>
      <p:grpSpPr>
        <a:xfrm>
          <a:off x="0" y="0"/>
          <a:ext cx="0" cy="0"/>
          <a:chOff x="0" y="0"/>
          <a:chExt cx="0" cy="0"/>
        </a:xfrm>
      </p:grpSpPr>
      <p:pic>
        <p:nvPicPr>
          <p:cNvPr descr="HD-ShadowLong.png" id="125" name="Google Shape;125;p52"/>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26" name="Google Shape;126;p52"/>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27" name="Google Shape;127;p52"/>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2"/>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2"/>
          <p:cNvSpPr txBox="1"/>
          <p:nvPr>
            <p:ph type="title"/>
          </p:nvPr>
        </p:nvSpPr>
        <p:spPr>
          <a:xfrm>
            <a:off x="1127856" y="609598"/>
            <a:ext cx="8718877" cy="30360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52"/>
          <p:cNvSpPr txBox="1"/>
          <p:nvPr>
            <p:ph idx="1" type="body"/>
          </p:nvPr>
        </p:nvSpPr>
        <p:spPr>
          <a:xfrm>
            <a:off x="1402288" y="3653379"/>
            <a:ext cx="815657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31" name="Google Shape;131;p52"/>
          <p:cNvSpPr txBox="1"/>
          <p:nvPr>
            <p:ph idx="2" type="body"/>
          </p:nvPr>
        </p:nvSpPr>
        <p:spPr>
          <a:xfrm>
            <a:off x="680322" y="4711615"/>
            <a:ext cx="9613859" cy="1090789"/>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32" name="Google Shape;132;p52"/>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2"/>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52"/>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
        <p:nvSpPr>
          <p:cNvPr id="135" name="Google Shape;135;p52"/>
          <p:cNvSpPr txBox="1"/>
          <p:nvPr/>
        </p:nvSpPr>
        <p:spPr>
          <a:xfrm>
            <a:off x="583572" y="74811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7200"/>
              <a:buFont typeface="Trebuchet MS"/>
              <a:buNone/>
            </a:pPr>
            <a:r>
              <a:rPr b="0" lang="es-ES" sz="7200" cap="none">
                <a:solidFill>
                  <a:schemeClr val="lt1"/>
                </a:solidFill>
                <a:latin typeface="Trebuchet MS"/>
                <a:ea typeface="Trebuchet MS"/>
                <a:cs typeface="Trebuchet MS"/>
                <a:sym typeface="Trebuchet MS"/>
              </a:rPr>
              <a:t>“</a:t>
            </a:r>
            <a:endParaRPr/>
          </a:p>
        </p:txBody>
      </p:sp>
      <p:sp>
        <p:nvSpPr>
          <p:cNvPr id="136" name="Google Shape;136;p52"/>
          <p:cNvSpPr txBox="1"/>
          <p:nvPr/>
        </p:nvSpPr>
        <p:spPr>
          <a:xfrm>
            <a:off x="9662809" y="303352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7200"/>
              <a:buFont typeface="Trebuchet MS"/>
              <a:buNone/>
            </a:pPr>
            <a:r>
              <a:rPr b="0" lang="es-ES" sz="7200" cap="none">
                <a:solidFill>
                  <a:schemeClr val="lt1"/>
                </a:solidFill>
                <a:latin typeface="Trebuchet MS"/>
                <a:ea typeface="Trebuchet MS"/>
                <a:cs typeface="Trebuchet MS"/>
                <a:sym typeface="Trebuchet MS"/>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jeta de nombre">
  <p:cSld name="Tarjeta de nombre">
    <p:spTree>
      <p:nvGrpSpPr>
        <p:cNvPr id="137" name="Shape 137"/>
        <p:cNvGrpSpPr/>
        <p:nvPr/>
      </p:nvGrpSpPr>
      <p:grpSpPr>
        <a:xfrm>
          <a:off x="0" y="0"/>
          <a:ext cx="0" cy="0"/>
          <a:chOff x="0" y="0"/>
          <a:chExt cx="0" cy="0"/>
        </a:xfrm>
      </p:grpSpPr>
      <p:pic>
        <p:nvPicPr>
          <p:cNvPr descr="HD-ShadowLong.png" id="138" name="Google Shape;138;p53"/>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39" name="Google Shape;139;p53"/>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40" name="Google Shape;140;p53"/>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3"/>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3"/>
          <p:cNvSpPr txBox="1"/>
          <p:nvPr>
            <p:ph type="title"/>
          </p:nvPr>
        </p:nvSpPr>
        <p:spPr>
          <a:xfrm>
            <a:off x="680319" y="4711615"/>
            <a:ext cx="9613862" cy="5885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53"/>
          <p:cNvSpPr txBox="1"/>
          <p:nvPr>
            <p:ph idx="1" type="body"/>
          </p:nvPr>
        </p:nvSpPr>
        <p:spPr>
          <a:xfrm>
            <a:off x="680320" y="5300149"/>
            <a:ext cx="9613862" cy="50225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44" name="Google Shape;144;p53"/>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53"/>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53"/>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3">
  <p:cSld name="Columna 3">
    <p:spTree>
      <p:nvGrpSpPr>
        <p:cNvPr id="147" name="Shape 147"/>
        <p:cNvGrpSpPr/>
        <p:nvPr/>
      </p:nvGrpSpPr>
      <p:grpSpPr>
        <a:xfrm>
          <a:off x="0" y="0"/>
          <a:ext cx="0" cy="0"/>
          <a:chOff x="0" y="0"/>
          <a:chExt cx="0" cy="0"/>
        </a:xfrm>
      </p:grpSpPr>
      <p:pic>
        <p:nvPicPr>
          <p:cNvPr descr="HD-ShadowLong.png" id="148" name="Google Shape;148;p54"/>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49" name="Google Shape;149;p54"/>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50" name="Google Shape;150;p54"/>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4"/>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4"/>
          <p:cNvSpPr txBox="1"/>
          <p:nvPr>
            <p:ph type="title"/>
          </p:nvPr>
        </p:nvSpPr>
        <p:spPr>
          <a:xfrm>
            <a:off x="669222" y="753228"/>
            <a:ext cx="9624960"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54"/>
          <p:cNvSpPr txBox="1"/>
          <p:nvPr>
            <p:ph idx="1" type="body"/>
          </p:nvPr>
        </p:nvSpPr>
        <p:spPr>
          <a:xfrm>
            <a:off x="660946" y="2336873"/>
            <a:ext cx="3070034"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4" name="Google Shape;154;p54"/>
          <p:cNvSpPr txBox="1"/>
          <p:nvPr>
            <p:ph idx="2" type="body"/>
          </p:nvPr>
        </p:nvSpPr>
        <p:spPr>
          <a:xfrm>
            <a:off x="680322" y="3022673"/>
            <a:ext cx="3049702"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55" name="Google Shape;155;p54"/>
          <p:cNvSpPr txBox="1"/>
          <p:nvPr>
            <p:ph idx="3" type="body"/>
          </p:nvPr>
        </p:nvSpPr>
        <p:spPr>
          <a:xfrm>
            <a:off x="3956025" y="2336873"/>
            <a:ext cx="3063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6" name="Google Shape;156;p54"/>
          <p:cNvSpPr txBox="1"/>
          <p:nvPr>
            <p:ph idx="4" type="body"/>
          </p:nvPr>
        </p:nvSpPr>
        <p:spPr>
          <a:xfrm>
            <a:off x="3945470" y="3022673"/>
            <a:ext cx="3063240"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57" name="Google Shape;157;p54"/>
          <p:cNvSpPr txBox="1"/>
          <p:nvPr>
            <p:ph idx="5" type="body"/>
          </p:nvPr>
        </p:nvSpPr>
        <p:spPr>
          <a:xfrm>
            <a:off x="7224156" y="2336873"/>
            <a:ext cx="307002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8" name="Google Shape;158;p54"/>
          <p:cNvSpPr txBox="1"/>
          <p:nvPr>
            <p:ph idx="6" type="body"/>
          </p:nvPr>
        </p:nvSpPr>
        <p:spPr>
          <a:xfrm>
            <a:off x="7224156" y="3022673"/>
            <a:ext cx="3070025"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59" name="Google Shape;159;p54"/>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54"/>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54"/>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a de imagen 3">
  <p:cSld name="Columna de imagen 3">
    <p:spTree>
      <p:nvGrpSpPr>
        <p:cNvPr id="162" name="Shape 162"/>
        <p:cNvGrpSpPr/>
        <p:nvPr/>
      </p:nvGrpSpPr>
      <p:grpSpPr>
        <a:xfrm>
          <a:off x="0" y="0"/>
          <a:ext cx="0" cy="0"/>
          <a:chOff x="0" y="0"/>
          <a:chExt cx="0" cy="0"/>
        </a:xfrm>
      </p:grpSpPr>
      <p:pic>
        <p:nvPicPr>
          <p:cNvPr descr="HD-ShadowLong.png" id="163" name="Google Shape;163;p55"/>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64" name="Google Shape;164;p55"/>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65" name="Google Shape;165;p55"/>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5"/>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5"/>
          <p:cNvSpPr txBox="1"/>
          <p:nvPr>
            <p:ph type="title"/>
          </p:nvPr>
        </p:nvSpPr>
        <p:spPr>
          <a:xfrm>
            <a:off x="680322" y="753228"/>
            <a:ext cx="9613860"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55"/>
          <p:cNvSpPr txBox="1"/>
          <p:nvPr>
            <p:ph idx="1" type="body"/>
          </p:nvPr>
        </p:nvSpPr>
        <p:spPr>
          <a:xfrm>
            <a:off x="680318" y="4297503"/>
            <a:ext cx="304970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69" name="Google Shape;169;p55"/>
          <p:cNvSpPr/>
          <p:nvPr>
            <p:ph idx="2" type="pic"/>
          </p:nvPr>
        </p:nvSpPr>
        <p:spPr>
          <a:xfrm>
            <a:off x="680318" y="2336873"/>
            <a:ext cx="3049705"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70" name="Google Shape;170;p55"/>
          <p:cNvSpPr txBox="1"/>
          <p:nvPr>
            <p:ph idx="3" type="body"/>
          </p:nvPr>
        </p:nvSpPr>
        <p:spPr>
          <a:xfrm>
            <a:off x="680318" y="4873765"/>
            <a:ext cx="3049705"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71" name="Google Shape;171;p55"/>
          <p:cNvSpPr txBox="1"/>
          <p:nvPr>
            <p:ph idx="4" type="body"/>
          </p:nvPr>
        </p:nvSpPr>
        <p:spPr>
          <a:xfrm>
            <a:off x="3945471" y="4297503"/>
            <a:ext cx="3063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72" name="Google Shape;172;p55"/>
          <p:cNvSpPr/>
          <p:nvPr>
            <p:ph idx="5" type="pic"/>
          </p:nvPr>
        </p:nvSpPr>
        <p:spPr>
          <a:xfrm>
            <a:off x="3945470" y="2336873"/>
            <a:ext cx="3063240"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73" name="Google Shape;173;p55"/>
          <p:cNvSpPr txBox="1"/>
          <p:nvPr>
            <p:ph idx="6" type="body"/>
          </p:nvPr>
        </p:nvSpPr>
        <p:spPr>
          <a:xfrm>
            <a:off x="3944117" y="4873764"/>
            <a:ext cx="3067297"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74" name="Google Shape;174;p55"/>
          <p:cNvSpPr txBox="1"/>
          <p:nvPr>
            <p:ph idx="7" type="body"/>
          </p:nvPr>
        </p:nvSpPr>
        <p:spPr>
          <a:xfrm>
            <a:off x="7230678" y="4297503"/>
            <a:ext cx="306350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75" name="Google Shape;175;p55"/>
          <p:cNvSpPr/>
          <p:nvPr>
            <p:ph idx="8" type="pic"/>
          </p:nvPr>
        </p:nvSpPr>
        <p:spPr>
          <a:xfrm>
            <a:off x="7230677" y="2336873"/>
            <a:ext cx="3063505"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rm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76" name="Google Shape;176;p55"/>
          <p:cNvSpPr txBox="1"/>
          <p:nvPr>
            <p:ph idx="9" type="body"/>
          </p:nvPr>
        </p:nvSpPr>
        <p:spPr>
          <a:xfrm>
            <a:off x="7230553" y="4873762"/>
            <a:ext cx="3067563"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77" name="Google Shape;177;p55"/>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55"/>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55"/>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80" name="Shape 180"/>
        <p:cNvGrpSpPr/>
        <p:nvPr/>
      </p:nvGrpSpPr>
      <p:grpSpPr>
        <a:xfrm>
          <a:off x="0" y="0"/>
          <a:ext cx="0" cy="0"/>
          <a:chOff x="0" y="0"/>
          <a:chExt cx="0" cy="0"/>
        </a:xfrm>
      </p:grpSpPr>
      <p:pic>
        <p:nvPicPr>
          <p:cNvPr descr="HD-ShadowLong.png" id="181" name="Google Shape;181;p56"/>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82" name="Google Shape;182;p56"/>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83" name="Google Shape;183;p56"/>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6"/>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56"/>
          <p:cNvSpPr txBox="1"/>
          <p:nvPr>
            <p:ph idx="1" type="body"/>
          </p:nvPr>
        </p:nvSpPr>
        <p:spPr>
          <a:xfrm rot="5400000">
            <a:off x="3687593" y="-670399"/>
            <a:ext cx="3599316" cy="961386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7" name="Google Shape;187;p56"/>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56"/>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56"/>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90" name="Shape 190"/>
        <p:cNvGrpSpPr/>
        <p:nvPr/>
      </p:nvGrpSpPr>
      <p:grpSpPr>
        <a:xfrm>
          <a:off x="0" y="0"/>
          <a:ext cx="0" cy="0"/>
          <a:chOff x="0" y="0"/>
          <a:chExt cx="0" cy="0"/>
        </a:xfrm>
      </p:grpSpPr>
      <p:sp>
        <p:nvSpPr>
          <p:cNvPr id="191" name="Google Shape;191;p57"/>
          <p:cNvSpPr/>
          <p:nvPr/>
        </p:nvSpPr>
        <p:spPr>
          <a:xfrm rot="5400000">
            <a:off x="8116207" y="1869395"/>
            <a:ext cx="5106988"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7"/>
          <p:cNvSpPr/>
          <p:nvPr/>
        </p:nvSpPr>
        <p:spPr>
          <a:xfrm rot="5400000">
            <a:off x="9868202" y="5372403"/>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7"/>
          <p:cNvSpPr txBox="1"/>
          <p:nvPr>
            <p:ph type="title"/>
          </p:nvPr>
        </p:nvSpPr>
        <p:spPr>
          <a:xfrm rot="5400000">
            <a:off x="8489252" y="2249576"/>
            <a:ext cx="4353760" cy="1073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57"/>
          <p:cNvSpPr txBox="1"/>
          <p:nvPr>
            <p:ph idx="1" type="body"/>
          </p:nvPr>
        </p:nvSpPr>
        <p:spPr>
          <a:xfrm rot="5400000">
            <a:off x="2452029" y="-1162110"/>
            <a:ext cx="5326589" cy="88700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5" name="Google Shape;195;p57"/>
          <p:cNvSpPr txBox="1"/>
          <p:nvPr>
            <p:ph idx="10" type="dt"/>
          </p:nvPr>
        </p:nvSpPr>
        <p:spPr>
          <a:xfrm>
            <a:off x="6807126"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57"/>
          <p:cNvSpPr txBox="1"/>
          <p:nvPr>
            <p:ph idx="11" type="ftr"/>
          </p:nvPr>
        </p:nvSpPr>
        <p:spPr>
          <a:xfrm>
            <a:off x="680321" y="5936188"/>
            <a:ext cx="612680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57"/>
          <p:cNvSpPr txBox="1"/>
          <p:nvPr>
            <p:ph idx="12" type="sldNum"/>
          </p:nvPr>
        </p:nvSpPr>
        <p:spPr>
          <a:xfrm>
            <a:off x="10097550" y="5398633"/>
            <a:ext cx="1154151" cy="1090789"/>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sz="3600">
                <a:solidFill>
                  <a:schemeClr val="lt1"/>
                </a:solidFill>
                <a:latin typeface="Trebuchet MS"/>
                <a:ea typeface="Trebuchet MS"/>
                <a:cs typeface="Trebuchet MS"/>
                <a:sym typeface="Trebuchet MS"/>
              </a:defRPr>
            </a:lvl1pPr>
            <a:lvl2pPr indent="0" lvl="1" marL="0" algn="ctr">
              <a:spcBef>
                <a:spcPts val="0"/>
              </a:spcBef>
              <a:buNone/>
              <a:defRPr sz="3600">
                <a:solidFill>
                  <a:schemeClr val="lt1"/>
                </a:solidFill>
                <a:latin typeface="Trebuchet MS"/>
                <a:ea typeface="Trebuchet MS"/>
                <a:cs typeface="Trebuchet MS"/>
                <a:sym typeface="Trebuchet MS"/>
              </a:defRPr>
            </a:lvl2pPr>
            <a:lvl3pPr indent="0" lvl="2" marL="0" algn="ctr">
              <a:spcBef>
                <a:spcPts val="0"/>
              </a:spcBef>
              <a:buNone/>
              <a:defRPr sz="3600">
                <a:solidFill>
                  <a:schemeClr val="lt1"/>
                </a:solidFill>
                <a:latin typeface="Trebuchet MS"/>
                <a:ea typeface="Trebuchet MS"/>
                <a:cs typeface="Trebuchet MS"/>
                <a:sym typeface="Trebuchet MS"/>
              </a:defRPr>
            </a:lvl3pPr>
            <a:lvl4pPr indent="0" lvl="3" marL="0" algn="ctr">
              <a:spcBef>
                <a:spcPts val="0"/>
              </a:spcBef>
              <a:buNone/>
              <a:defRPr sz="3600">
                <a:solidFill>
                  <a:schemeClr val="lt1"/>
                </a:solidFill>
                <a:latin typeface="Trebuchet MS"/>
                <a:ea typeface="Trebuchet MS"/>
                <a:cs typeface="Trebuchet MS"/>
                <a:sym typeface="Trebuchet MS"/>
              </a:defRPr>
            </a:lvl4pPr>
            <a:lvl5pPr indent="0" lvl="4" marL="0" algn="ctr">
              <a:spcBef>
                <a:spcPts val="0"/>
              </a:spcBef>
              <a:buNone/>
              <a:defRPr sz="3600">
                <a:solidFill>
                  <a:schemeClr val="lt1"/>
                </a:solidFill>
                <a:latin typeface="Trebuchet MS"/>
                <a:ea typeface="Trebuchet MS"/>
                <a:cs typeface="Trebuchet MS"/>
                <a:sym typeface="Trebuchet MS"/>
              </a:defRPr>
            </a:lvl5pPr>
            <a:lvl6pPr indent="0" lvl="5" marL="0" algn="ctr">
              <a:spcBef>
                <a:spcPts val="0"/>
              </a:spcBef>
              <a:buNone/>
              <a:defRPr sz="3600">
                <a:solidFill>
                  <a:schemeClr val="lt1"/>
                </a:solidFill>
                <a:latin typeface="Trebuchet MS"/>
                <a:ea typeface="Trebuchet MS"/>
                <a:cs typeface="Trebuchet MS"/>
                <a:sym typeface="Trebuchet MS"/>
              </a:defRPr>
            </a:lvl6pPr>
            <a:lvl7pPr indent="0" lvl="6" marL="0" algn="ctr">
              <a:spcBef>
                <a:spcPts val="0"/>
              </a:spcBef>
              <a:buNone/>
              <a:defRPr sz="3600">
                <a:solidFill>
                  <a:schemeClr val="lt1"/>
                </a:solidFill>
                <a:latin typeface="Trebuchet MS"/>
                <a:ea typeface="Trebuchet MS"/>
                <a:cs typeface="Trebuchet MS"/>
                <a:sym typeface="Trebuchet MS"/>
              </a:defRPr>
            </a:lvl7pPr>
            <a:lvl8pPr indent="0" lvl="7" marL="0" algn="ctr">
              <a:spcBef>
                <a:spcPts val="0"/>
              </a:spcBef>
              <a:buNone/>
              <a:defRPr sz="3600">
                <a:solidFill>
                  <a:schemeClr val="lt1"/>
                </a:solidFill>
                <a:latin typeface="Trebuchet MS"/>
                <a:ea typeface="Trebuchet MS"/>
                <a:cs typeface="Trebuchet MS"/>
                <a:sym typeface="Trebuchet MS"/>
              </a:defRPr>
            </a:lvl8pPr>
            <a:lvl9pPr indent="0" lvl="8" marL="0" algn="ctr">
              <a:spcBef>
                <a:spcPts val="0"/>
              </a:spcBef>
              <a:buNone/>
              <a:defRPr sz="3600">
                <a:solidFill>
                  <a:schemeClr val="lt1"/>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 name="Shape 22"/>
        <p:cNvGrpSpPr/>
        <p:nvPr/>
      </p:nvGrpSpPr>
      <p:grpSpPr>
        <a:xfrm>
          <a:off x="0" y="0"/>
          <a:ext cx="0" cy="0"/>
          <a:chOff x="0" y="0"/>
          <a:chExt cx="0" cy="0"/>
        </a:xfrm>
      </p:grpSpPr>
      <p:pic>
        <p:nvPicPr>
          <p:cNvPr descr="HD-ShadowLong.png" id="23" name="Google Shape;23;p42"/>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24" name="Google Shape;24;p42"/>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25" name="Google Shape;25;p42"/>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2"/>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2"/>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 name="Google Shape;29;p42"/>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2"/>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2"/>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2" name="Shape 32"/>
        <p:cNvGrpSpPr/>
        <p:nvPr/>
      </p:nvGrpSpPr>
      <p:grpSpPr>
        <a:xfrm>
          <a:off x="0" y="0"/>
          <a:ext cx="0" cy="0"/>
          <a:chOff x="0" y="0"/>
          <a:chExt cx="0" cy="0"/>
        </a:xfrm>
      </p:grpSpPr>
      <p:pic>
        <p:nvPicPr>
          <p:cNvPr descr="HD-ShadowLong.png" id="33" name="Google Shape;33;p43"/>
          <p:cNvPicPr preferRelativeResize="0"/>
          <p:nvPr/>
        </p:nvPicPr>
        <p:blipFill rotWithShape="1">
          <a:blip r:embed="rId2">
            <a:alphaModFix/>
          </a:blip>
          <a:srcRect b="0" l="0" r="0" t="0"/>
          <a:stretch/>
        </p:blipFill>
        <p:spPr>
          <a:xfrm>
            <a:off x="-1" y="4086907"/>
            <a:ext cx="10437812" cy="321164"/>
          </a:xfrm>
          <a:prstGeom prst="rect">
            <a:avLst/>
          </a:prstGeom>
          <a:noFill/>
          <a:ln>
            <a:noFill/>
          </a:ln>
        </p:spPr>
      </p:pic>
      <p:pic>
        <p:nvPicPr>
          <p:cNvPr descr="HD-ShadowShort.png" id="34" name="Google Shape;34;p43"/>
          <p:cNvPicPr preferRelativeResize="0"/>
          <p:nvPr/>
        </p:nvPicPr>
        <p:blipFill rotWithShape="1">
          <a:blip r:embed="rId3">
            <a:alphaModFix/>
          </a:blip>
          <a:srcRect b="0" l="0" r="0" t="0"/>
          <a:stretch/>
        </p:blipFill>
        <p:spPr>
          <a:xfrm>
            <a:off x="10585824" y="4087901"/>
            <a:ext cx="1602997" cy="144270"/>
          </a:xfrm>
          <a:prstGeom prst="rect">
            <a:avLst/>
          </a:prstGeom>
          <a:noFill/>
          <a:ln>
            <a:noFill/>
          </a:ln>
        </p:spPr>
      </p:pic>
      <p:sp>
        <p:nvSpPr>
          <p:cNvPr id="35" name="Google Shape;35;p43"/>
          <p:cNvSpPr/>
          <p:nvPr/>
        </p:nvSpPr>
        <p:spPr>
          <a:xfrm>
            <a:off x="-2" y="2726267"/>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3"/>
          <p:cNvSpPr/>
          <p:nvPr/>
        </p:nvSpPr>
        <p:spPr>
          <a:xfrm>
            <a:off x="10585825" y="2726267"/>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3"/>
          <p:cNvSpPr txBox="1"/>
          <p:nvPr>
            <p:ph type="title"/>
          </p:nvPr>
        </p:nvSpPr>
        <p:spPr>
          <a:xfrm>
            <a:off x="680322" y="2869895"/>
            <a:ext cx="9613860" cy="109078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3"/>
          <p:cNvSpPr txBox="1"/>
          <p:nvPr>
            <p:ph idx="1" type="body"/>
          </p:nvPr>
        </p:nvSpPr>
        <p:spPr>
          <a:xfrm>
            <a:off x="680322" y="4232171"/>
            <a:ext cx="9613860" cy="170401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000"/>
              <a:buNone/>
              <a:defRPr sz="20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9" name="Google Shape;39;p43"/>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3"/>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3"/>
          <p:cNvSpPr txBox="1"/>
          <p:nvPr>
            <p:ph idx="12" type="sldNum"/>
          </p:nvPr>
        </p:nvSpPr>
        <p:spPr>
          <a:xfrm>
            <a:off x="10729455" y="286989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2" name="Shape 42"/>
        <p:cNvGrpSpPr/>
        <p:nvPr/>
      </p:nvGrpSpPr>
      <p:grpSpPr>
        <a:xfrm>
          <a:off x="0" y="0"/>
          <a:ext cx="0" cy="0"/>
          <a:chOff x="0" y="0"/>
          <a:chExt cx="0" cy="0"/>
        </a:xfrm>
      </p:grpSpPr>
      <p:pic>
        <p:nvPicPr>
          <p:cNvPr descr="HD-ShadowLong.png" id="43" name="Google Shape;43;p44"/>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44" name="Google Shape;44;p44"/>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45" name="Google Shape;45;p44"/>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4"/>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44"/>
          <p:cNvSpPr txBox="1"/>
          <p:nvPr>
            <p:ph idx="1" type="body"/>
          </p:nvPr>
        </p:nvSpPr>
        <p:spPr>
          <a:xfrm>
            <a:off x="680320" y="2336873"/>
            <a:ext cx="4698358"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44"/>
          <p:cNvSpPr txBox="1"/>
          <p:nvPr>
            <p:ph idx="2" type="body"/>
          </p:nvPr>
        </p:nvSpPr>
        <p:spPr>
          <a:xfrm>
            <a:off x="5594123" y="2336873"/>
            <a:ext cx="4700058"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 name="Google Shape;50;p44"/>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4"/>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4"/>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3" name="Shape 53"/>
        <p:cNvGrpSpPr/>
        <p:nvPr/>
      </p:nvGrpSpPr>
      <p:grpSpPr>
        <a:xfrm>
          <a:off x="0" y="0"/>
          <a:ext cx="0" cy="0"/>
          <a:chOff x="0" y="0"/>
          <a:chExt cx="0" cy="0"/>
        </a:xfrm>
      </p:grpSpPr>
      <p:pic>
        <p:nvPicPr>
          <p:cNvPr descr="HD-ShadowLong.png" id="54" name="Google Shape;54;p45"/>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55" name="Google Shape;55;p45"/>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56" name="Google Shape;56;p45"/>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5"/>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5"/>
          <p:cNvSpPr txBox="1"/>
          <p:nvPr>
            <p:ph type="title"/>
          </p:nvPr>
        </p:nvSpPr>
        <p:spPr>
          <a:xfrm>
            <a:off x="680319" y="753229"/>
            <a:ext cx="9613863" cy="10809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45"/>
          <p:cNvSpPr txBox="1"/>
          <p:nvPr>
            <p:ph idx="1" type="body"/>
          </p:nvPr>
        </p:nvSpPr>
        <p:spPr>
          <a:xfrm>
            <a:off x="906350" y="2336873"/>
            <a:ext cx="4472327" cy="69313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0" name="Google Shape;60;p45"/>
          <p:cNvSpPr txBox="1"/>
          <p:nvPr>
            <p:ph idx="2" type="body"/>
          </p:nvPr>
        </p:nvSpPr>
        <p:spPr>
          <a:xfrm>
            <a:off x="680322" y="3030008"/>
            <a:ext cx="4698355" cy="29061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 name="Google Shape;61;p45"/>
          <p:cNvSpPr txBox="1"/>
          <p:nvPr>
            <p:ph idx="3" type="body"/>
          </p:nvPr>
        </p:nvSpPr>
        <p:spPr>
          <a:xfrm>
            <a:off x="5820154" y="2336873"/>
            <a:ext cx="4474028" cy="692076"/>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2" name="Google Shape;62;p45"/>
          <p:cNvSpPr txBox="1"/>
          <p:nvPr>
            <p:ph idx="4" type="body"/>
          </p:nvPr>
        </p:nvSpPr>
        <p:spPr>
          <a:xfrm>
            <a:off x="5594123" y="3030008"/>
            <a:ext cx="4700059" cy="29061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3" name="Google Shape;63;p45"/>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5"/>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5"/>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6" name="Shape 66"/>
        <p:cNvGrpSpPr/>
        <p:nvPr/>
      </p:nvGrpSpPr>
      <p:grpSpPr>
        <a:xfrm>
          <a:off x="0" y="0"/>
          <a:ext cx="0" cy="0"/>
          <a:chOff x="0" y="0"/>
          <a:chExt cx="0" cy="0"/>
        </a:xfrm>
      </p:grpSpPr>
      <p:pic>
        <p:nvPicPr>
          <p:cNvPr descr="HD-ShadowLong.png" id="67" name="Google Shape;67;p46"/>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68" name="Google Shape;68;p46"/>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69" name="Google Shape;69;p46"/>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6"/>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46"/>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6"/>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6"/>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5" name="Shape 75"/>
        <p:cNvGrpSpPr/>
        <p:nvPr/>
      </p:nvGrpSpPr>
      <p:grpSpPr>
        <a:xfrm>
          <a:off x="0" y="0"/>
          <a:ext cx="0" cy="0"/>
          <a:chOff x="0" y="0"/>
          <a:chExt cx="0" cy="0"/>
        </a:xfrm>
      </p:grpSpPr>
      <p:pic>
        <p:nvPicPr>
          <p:cNvPr descr="HD-ShadowShort.png" id="76" name="Google Shape;76;p47"/>
          <p:cNvPicPr preferRelativeResize="0"/>
          <p:nvPr/>
        </p:nvPicPr>
        <p:blipFill rotWithShape="1">
          <a:blip r:embed="rId2">
            <a:alphaModFix/>
          </a:blip>
          <a:srcRect b="0" l="0" r="0" t="0"/>
          <a:stretch/>
        </p:blipFill>
        <p:spPr>
          <a:xfrm>
            <a:off x="10585826" y="1971234"/>
            <a:ext cx="1602997" cy="144270"/>
          </a:xfrm>
          <a:prstGeom prst="rect">
            <a:avLst/>
          </a:prstGeom>
          <a:noFill/>
          <a:ln>
            <a:noFill/>
          </a:ln>
        </p:spPr>
      </p:pic>
      <p:sp>
        <p:nvSpPr>
          <p:cNvPr id="77" name="Google Shape;77;p47"/>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7"/>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7"/>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7"/>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81" name="Shape 81"/>
        <p:cNvGrpSpPr/>
        <p:nvPr/>
      </p:nvGrpSpPr>
      <p:grpSpPr>
        <a:xfrm>
          <a:off x="0" y="0"/>
          <a:ext cx="0" cy="0"/>
          <a:chOff x="0" y="0"/>
          <a:chExt cx="0" cy="0"/>
        </a:xfrm>
      </p:grpSpPr>
      <p:pic>
        <p:nvPicPr>
          <p:cNvPr descr="HD-ShadowLong.png" id="82" name="Google Shape;82;p48"/>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83" name="Google Shape;83;p48"/>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84" name="Google Shape;84;p48"/>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8"/>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8"/>
          <p:cNvSpPr txBox="1"/>
          <p:nvPr>
            <p:ph type="title"/>
          </p:nvPr>
        </p:nvSpPr>
        <p:spPr>
          <a:xfrm>
            <a:off x="680321" y="753227"/>
            <a:ext cx="9613859" cy="10809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48"/>
          <p:cNvSpPr txBox="1"/>
          <p:nvPr>
            <p:ph idx="1" type="body"/>
          </p:nvPr>
        </p:nvSpPr>
        <p:spPr>
          <a:xfrm>
            <a:off x="4685846" y="2336873"/>
            <a:ext cx="5608336" cy="35993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8" name="Google Shape;88;p48"/>
          <p:cNvSpPr txBox="1"/>
          <p:nvPr>
            <p:ph idx="2" type="body"/>
          </p:nvPr>
        </p:nvSpPr>
        <p:spPr>
          <a:xfrm>
            <a:off x="680322" y="2336872"/>
            <a:ext cx="3790078" cy="359931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48"/>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8"/>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8"/>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92" name="Shape 92"/>
        <p:cNvGrpSpPr/>
        <p:nvPr/>
      </p:nvGrpSpPr>
      <p:grpSpPr>
        <a:xfrm>
          <a:off x="0" y="0"/>
          <a:ext cx="0" cy="0"/>
          <a:chOff x="0" y="0"/>
          <a:chExt cx="0" cy="0"/>
        </a:xfrm>
      </p:grpSpPr>
      <p:pic>
        <p:nvPicPr>
          <p:cNvPr descr="HD-ShadowLong.png" id="93" name="Google Shape;93;p49"/>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94" name="Google Shape;94;p49"/>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95" name="Google Shape;95;p49"/>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9"/>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9"/>
          <p:cNvSpPr txBox="1"/>
          <p:nvPr>
            <p:ph type="title"/>
          </p:nvPr>
        </p:nvSpPr>
        <p:spPr>
          <a:xfrm>
            <a:off x="680323" y="753228"/>
            <a:ext cx="9613857"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49"/>
          <p:cNvSpPr/>
          <p:nvPr>
            <p:ph idx="2" type="pic"/>
          </p:nvPr>
        </p:nvSpPr>
        <p:spPr>
          <a:xfrm>
            <a:off x="4868333" y="2336874"/>
            <a:ext cx="5425849" cy="3599312"/>
          </a:xfrm>
          <a:prstGeom prst="rect">
            <a:avLst/>
          </a:prstGeom>
          <a:noFill/>
          <a:ln>
            <a:noFill/>
          </a:ln>
          <a:effectLst>
            <a:outerShdw blurRad="76200" rotWithShape="0" algn="tl" dir="5040000" dist="63500">
              <a:srgbClr val="000000">
                <a:alpha val="40784"/>
              </a:srgbClr>
            </a:outerShdw>
          </a:effectLst>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9pPr>
          </a:lstStyle>
          <a:p/>
        </p:txBody>
      </p:sp>
      <p:sp>
        <p:nvSpPr>
          <p:cNvPr id="99" name="Google Shape;99;p49"/>
          <p:cNvSpPr txBox="1"/>
          <p:nvPr>
            <p:ph idx="1" type="body"/>
          </p:nvPr>
        </p:nvSpPr>
        <p:spPr>
          <a:xfrm>
            <a:off x="680323" y="2336873"/>
            <a:ext cx="3876256" cy="359931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0" name="Google Shape;100;p49"/>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9"/>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EAE0"/>
            </a:gs>
            <a:gs pos="50000">
              <a:srgbClr val="1FAAC6"/>
            </a:gs>
            <a:gs pos="100000">
              <a:srgbClr val="0A2161"/>
            </a:gs>
          </a:gsLst>
          <a:lin ang="2520000" scaled="0"/>
        </a:gradFill>
      </p:bgPr>
    </p:bg>
    <p:spTree>
      <p:nvGrpSpPr>
        <p:cNvPr id="5" name="Shape 5"/>
        <p:cNvGrpSpPr/>
        <p:nvPr/>
      </p:nvGrpSpPr>
      <p:grpSpPr>
        <a:xfrm>
          <a:off x="0" y="0"/>
          <a:ext cx="0" cy="0"/>
          <a:chOff x="0" y="0"/>
          <a:chExt cx="0" cy="0"/>
        </a:xfrm>
      </p:grpSpPr>
      <p:pic>
        <p:nvPicPr>
          <p:cNvPr descr="hashOverlay-FullResolve.png" id="6" name="Google Shape;6;p40"/>
          <p:cNvPicPr preferRelativeResize="0"/>
          <p:nvPr/>
        </p:nvPicPr>
        <p:blipFill rotWithShape="1">
          <a:blip r:embed="rId1">
            <a:alphaModFix amt="10000"/>
          </a:blip>
          <a:srcRect b="0" l="0" r="0" t="0"/>
          <a:stretch/>
        </p:blipFill>
        <p:spPr>
          <a:xfrm>
            <a:off x="0" y="0"/>
            <a:ext cx="12192000" cy="6858000"/>
          </a:xfrm>
          <a:prstGeom prst="rect">
            <a:avLst/>
          </a:prstGeom>
          <a:noFill/>
          <a:ln>
            <a:noFill/>
          </a:ln>
        </p:spPr>
      </p:pic>
      <p:sp>
        <p:nvSpPr>
          <p:cNvPr id="7" name="Google Shape;7;p4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40"/>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9" name="Google Shape;9;p40"/>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9pPr>
          </a:lstStyle>
          <a:p/>
        </p:txBody>
      </p:sp>
      <p:sp>
        <p:nvSpPr>
          <p:cNvPr id="10" name="Google Shape;10;p40"/>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9pPr>
          </a:lstStyle>
          <a:p/>
        </p:txBody>
      </p:sp>
      <p:sp>
        <p:nvSpPr>
          <p:cNvPr id="11" name="Google Shape;11;p40"/>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3600" u="none" cap="none" strike="noStrike">
                <a:solidFill>
                  <a:schemeClr val="lt1"/>
                </a:solidFill>
                <a:latin typeface="Trebuchet MS"/>
                <a:ea typeface="Trebuchet MS"/>
                <a:cs typeface="Trebuchet MS"/>
                <a:sym typeface="Trebuchet MS"/>
              </a:defRPr>
            </a:lvl1pPr>
            <a:lvl2pPr indent="0" lvl="1" marL="0" marR="0" rtl="0" algn="l">
              <a:spcBef>
                <a:spcPts val="0"/>
              </a:spcBef>
              <a:buNone/>
              <a:defRPr b="0" i="0" sz="3600" u="none" cap="none" strike="noStrike">
                <a:solidFill>
                  <a:schemeClr val="lt1"/>
                </a:solidFill>
                <a:latin typeface="Trebuchet MS"/>
                <a:ea typeface="Trebuchet MS"/>
                <a:cs typeface="Trebuchet MS"/>
                <a:sym typeface="Trebuchet MS"/>
              </a:defRPr>
            </a:lvl2pPr>
            <a:lvl3pPr indent="0" lvl="2" marL="0" marR="0" rtl="0" algn="l">
              <a:spcBef>
                <a:spcPts val="0"/>
              </a:spcBef>
              <a:buNone/>
              <a:defRPr b="0" i="0" sz="3600" u="none" cap="none" strike="noStrike">
                <a:solidFill>
                  <a:schemeClr val="lt1"/>
                </a:solidFill>
                <a:latin typeface="Trebuchet MS"/>
                <a:ea typeface="Trebuchet MS"/>
                <a:cs typeface="Trebuchet MS"/>
                <a:sym typeface="Trebuchet MS"/>
              </a:defRPr>
            </a:lvl3pPr>
            <a:lvl4pPr indent="0" lvl="3" marL="0" marR="0" rtl="0" algn="l">
              <a:spcBef>
                <a:spcPts val="0"/>
              </a:spcBef>
              <a:buNone/>
              <a:defRPr b="0" i="0" sz="3600" u="none" cap="none" strike="noStrike">
                <a:solidFill>
                  <a:schemeClr val="lt1"/>
                </a:solidFill>
                <a:latin typeface="Trebuchet MS"/>
                <a:ea typeface="Trebuchet MS"/>
                <a:cs typeface="Trebuchet MS"/>
                <a:sym typeface="Trebuchet MS"/>
              </a:defRPr>
            </a:lvl4pPr>
            <a:lvl5pPr indent="0" lvl="4" marL="0" marR="0" rtl="0" algn="l">
              <a:spcBef>
                <a:spcPts val="0"/>
              </a:spcBef>
              <a:buNone/>
              <a:defRPr b="0" i="0" sz="3600" u="none" cap="none" strike="noStrike">
                <a:solidFill>
                  <a:schemeClr val="lt1"/>
                </a:solidFill>
                <a:latin typeface="Trebuchet MS"/>
                <a:ea typeface="Trebuchet MS"/>
                <a:cs typeface="Trebuchet MS"/>
                <a:sym typeface="Trebuchet MS"/>
              </a:defRPr>
            </a:lvl5pPr>
            <a:lvl6pPr indent="0" lvl="5" marL="0" marR="0" rtl="0" algn="l">
              <a:spcBef>
                <a:spcPts val="0"/>
              </a:spcBef>
              <a:buNone/>
              <a:defRPr b="0" i="0" sz="3600" u="none" cap="none" strike="noStrike">
                <a:solidFill>
                  <a:schemeClr val="lt1"/>
                </a:solidFill>
                <a:latin typeface="Trebuchet MS"/>
                <a:ea typeface="Trebuchet MS"/>
                <a:cs typeface="Trebuchet MS"/>
                <a:sym typeface="Trebuchet MS"/>
              </a:defRPr>
            </a:lvl6pPr>
            <a:lvl7pPr indent="0" lvl="6" marL="0" marR="0" rtl="0" algn="l">
              <a:spcBef>
                <a:spcPts val="0"/>
              </a:spcBef>
              <a:buNone/>
              <a:defRPr b="0" i="0" sz="3600" u="none" cap="none" strike="noStrike">
                <a:solidFill>
                  <a:schemeClr val="lt1"/>
                </a:solidFill>
                <a:latin typeface="Trebuchet MS"/>
                <a:ea typeface="Trebuchet MS"/>
                <a:cs typeface="Trebuchet MS"/>
                <a:sym typeface="Trebuchet MS"/>
              </a:defRPr>
            </a:lvl7pPr>
            <a:lvl8pPr indent="0" lvl="7" marL="0" marR="0" rtl="0" algn="l">
              <a:spcBef>
                <a:spcPts val="0"/>
              </a:spcBef>
              <a:buNone/>
              <a:defRPr b="0" i="0" sz="3600" u="none" cap="none" strike="noStrike">
                <a:solidFill>
                  <a:schemeClr val="lt1"/>
                </a:solidFill>
                <a:latin typeface="Trebuchet MS"/>
                <a:ea typeface="Trebuchet MS"/>
                <a:cs typeface="Trebuchet MS"/>
                <a:sym typeface="Trebuchet MS"/>
              </a:defRPr>
            </a:lvl8pPr>
            <a:lvl9pPr indent="0" lvl="8" marL="0" marR="0" rtl="0" algn="l">
              <a:spcBef>
                <a:spcPts val="0"/>
              </a:spcBef>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
          <p:cNvSpPr txBox="1"/>
          <p:nvPr>
            <p:ph type="ctrTitle"/>
          </p:nvPr>
        </p:nvSpPr>
        <p:spPr>
          <a:xfrm>
            <a:off x="680322" y="2733709"/>
            <a:ext cx="8144134" cy="137307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lt1"/>
              </a:buClr>
              <a:buSzPts val="5400"/>
              <a:buFont typeface="Trebuchet MS"/>
              <a:buNone/>
            </a:pPr>
            <a:r>
              <a:rPr lang="es-ES"/>
              <a:t>LAS CAPAS EN C#</a:t>
            </a:r>
            <a:endParaRPr/>
          </a:p>
        </p:txBody>
      </p:sp>
      <p:sp>
        <p:nvSpPr>
          <p:cNvPr id="203" name="Google Shape;203;p1"/>
          <p:cNvSpPr txBox="1"/>
          <p:nvPr>
            <p:ph idx="1" type="subTitle"/>
          </p:nvPr>
        </p:nvSpPr>
        <p:spPr>
          <a:xfrm>
            <a:off x="680322" y="4394039"/>
            <a:ext cx="8144134" cy="1117687"/>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chemeClr val="lt1"/>
              </a:buClr>
              <a:buSzPts val="2000"/>
              <a:buNone/>
            </a:pPr>
            <a:r>
              <a:rPr lang="es-ES"/>
              <a:t>CESDE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Todas las clases de asignan como públicas</a:t>
            </a:r>
            <a:endParaRPr/>
          </a:p>
        </p:txBody>
      </p:sp>
      <p:pic>
        <p:nvPicPr>
          <p:cNvPr id="287" name="Google Shape;287;p10"/>
          <p:cNvPicPr preferRelativeResize="0"/>
          <p:nvPr>
            <p:ph idx="1" type="body"/>
          </p:nvPr>
        </p:nvPicPr>
        <p:blipFill rotWithShape="1">
          <a:blip r:embed="rId3">
            <a:alphaModFix/>
          </a:blip>
          <a:srcRect b="0" l="0" r="0" t="0"/>
          <a:stretch/>
        </p:blipFill>
        <p:spPr>
          <a:xfrm>
            <a:off x="776202" y="2433315"/>
            <a:ext cx="2190750" cy="819150"/>
          </a:xfrm>
          <a:prstGeom prst="rect">
            <a:avLst/>
          </a:prstGeom>
          <a:noFill/>
          <a:ln>
            <a:noFill/>
          </a:ln>
        </p:spPr>
      </p:pic>
      <p:pic>
        <p:nvPicPr>
          <p:cNvPr id="288" name="Google Shape;288;p10"/>
          <p:cNvPicPr preferRelativeResize="0"/>
          <p:nvPr/>
        </p:nvPicPr>
        <p:blipFill rotWithShape="1">
          <a:blip r:embed="rId4">
            <a:alphaModFix/>
          </a:blip>
          <a:srcRect b="0" l="0" r="0" t="0"/>
          <a:stretch/>
        </p:blipFill>
        <p:spPr>
          <a:xfrm>
            <a:off x="776202" y="3458090"/>
            <a:ext cx="2162175" cy="666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s-ES"/>
              <a:t>ENCAPSULAMIENTOS EN LA CAPA ENTIDADES</a:t>
            </a:r>
            <a:endParaRPr b="1"/>
          </a:p>
        </p:txBody>
      </p:sp>
      <p:pic>
        <p:nvPicPr>
          <p:cNvPr id="294" name="Google Shape;294;p11"/>
          <p:cNvPicPr preferRelativeResize="0"/>
          <p:nvPr>
            <p:ph idx="1" type="body"/>
          </p:nvPr>
        </p:nvPicPr>
        <p:blipFill rotWithShape="1">
          <a:blip r:embed="rId3">
            <a:alphaModFix/>
          </a:blip>
          <a:srcRect b="0" l="0" r="0" t="0"/>
          <a:stretch/>
        </p:blipFill>
        <p:spPr>
          <a:xfrm>
            <a:off x="2240692" y="2336800"/>
            <a:ext cx="6639697" cy="39651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ENCAPSULAMIENTOS CAPA ENTIDADES</a:t>
            </a:r>
            <a:endParaRPr/>
          </a:p>
        </p:txBody>
      </p:sp>
      <p:pic>
        <p:nvPicPr>
          <p:cNvPr id="300" name="Google Shape;300;p12"/>
          <p:cNvPicPr preferRelativeResize="0"/>
          <p:nvPr>
            <p:ph idx="1" type="body"/>
          </p:nvPr>
        </p:nvPicPr>
        <p:blipFill rotWithShape="1">
          <a:blip r:embed="rId3">
            <a:alphaModFix/>
          </a:blip>
          <a:srcRect b="0" l="0" r="0" t="0"/>
          <a:stretch/>
        </p:blipFill>
        <p:spPr>
          <a:xfrm>
            <a:off x="2734963" y="2336800"/>
            <a:ext cx="5931242" cy="398162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ENCAPSULAMIENTOS CAPA ENTIDADES</a:t>
            </a:r>
            <a:endParaRPr/>
          </a:p>
        </p:txBody>
      </p:sp>
      <p:pic>
        <p:nvPicPr>
          <p:cNvPr id="306" name="Google Shape;306;p13"/>
          <p:cNvPicPr preferRelativeResize="0"/>
          <p:nvPr>
            <p:ph idx="1" type="body"/>
          </p:nvPr>
        </p:nvPicPr>
        <p:blipFill rotWithShape="1">
          <a:blip r:embed="rId3">
            <a:alphaModFix/>
          </a:blip>
          <a:srcRect b="0" l="0" r="0" t="0"/>
          <a:stretch/>
        </p:blipFill>
        <p:spPr>
          <a:xfrm>
            <a:off x="2059459" y="2452130"/>
            <a:ext cx="7076303" cy="39816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FORMA DE ENCAPSULAR</a:t>
            </a:r>
            <a:endParaRPr/>
          </a:p>
        </p:txBody>
      </p:sp>
      <p:pic>
        <p:nvPicPr>
          <p:cNvPr id="312" name="Google Shape;312;p14"/>
          <p:cNvPicPr preferRelativeResize="0"/>
          <p:nvPr>
            <p:ph idx="1" type="body"/>
          </p:nvPr>
        </p:nvPicPr>
        <p:blipFill rotWithShape="1">
          <a:blip r:embed="rId3">
            <a:alphaModFix/>
          </a:blip>
          <a:srcRect b="0" l="0" r="0" t="0"/>
          <a:stretch/>
        </p:blipFill>
        <p:spPr>
          <a:xfrm>
            <a:off x="411727" y="2172043"/>
            <a:ext cx="3875289" cy="3598863"/>
          </a:xfrm>
          <a:prstGeom prst="rect">
            <a:avLst/>
          </a:prstGeom>
          <a:noFill/>
          <a:ln>
            <a:noFill/>
          </a:ln>
        </p:spPr>
      </p:pic>
      <p:pic>
        <p:nvPicPr>
          <p:cNvPr id="313" name="Google Shape;313;p14"/>
          <p:cNvPicPr preferRelativeResize="0"/>
          <p:nvPr/>
        </p:nvPicPr>
        <p:blipFill rotWithShape="1">
          <a:blip r:embed="rId4">
            <a:alphaModFix/>
          </a:blip>
          <a:srcRect b="0" l="0" r="0" t="0"/>
          <a:stretch/>
        </p:blipFill>
        <p:spPr>
          <a:xfrm>
            <a:off x="5075923" y="2092412"/>
            <a:ext cx="4429125" cy="37729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PARA LAS CONEXIONES (Este es el código)</a:t>
            </a:r>
            <a:endParaRPr/>
          </a:p>
        </p:txBody>
      </p:sp>
      <p:sp>
        <p:nvSpPr>
          <p:cNvPr id="319" name="Google Shape;319;p15"/>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s-ES"/>
              <a:t>&lt;appSettings&gt;</a:t>
            </a:r>
            <a:endParaRPr/>
          </a:p>
          <a:p>
            <a:pPr indent="-228600" lvl="0" marL="228600" rtl="0" algn="l">
              <a:lnSpc>
                <a:spcPct val="90000"/>
              </a:lnSpc>
              <a:spcBef>
                <a:spcPts val="1000"/>
              </a:spcBef>
              <a:spcAft>
                <a:spcPts val="0"/>
              </a:spcAft>
              <a:buClr>
                <a:schemeClr val="lt1"/>
              </a:buClr>
              <a:buSzPts val="2400"/>
              <a:buChar char="•"/>
            </a:pPr>
            <a:r>
              <a:rPr lang="es-ES"/>
              <a:t>    &lt;!--   &lt;add key="BDHospital" value= "data source =DESKTOP-UL158EA\SQLEXPRESS;initial catalog=hospital; user id=sa;password=fre13#"/&gt;--&gt;</a:t>
            </a:r>
            <a:endParaRPr/>
          </a:p>
          <a:p>
            <a:pPr indent="-228600" lvl="0" marL="228600" rtl="0" algn="l">
              <a:lnSpc>
                <a:spcPct val="90000"/>
              </a:lnSpc>
              <a:spcBef>
                <a:spcPts val="1000"/>
              </a:spcBef>
              <a:spcAft>
                <a:spcPts val="0"/>
              </a:spcAft>
              <a:buClr>
                <a:schemeClr val="lt1"/>
              </a:buClr>
              <a:buSzPts val="2400"/>
              <a:buChar char="•"/>
            </a:pPr>
            <a:r>
              <a:rPr lang="es-ES"/>
              <a:t>           &lt;add key="BDHospital" value= "data source =DESKTOP-UL158EA\SQLEXPRESS;initial catalog=hospital; integrated security =true"/&gt;</a:t>
            </a:r>
            <a:endParaRPr/>
          </a:p>
          <a:p>
            <a:pPr indent="-228600" lvl="0" marL="228600" rtl="0" algn="l">
              <a:lnSpc>
                <a:spcPct val="90000"/>
              </a:lnSpc>
              <a:spcBef>
                <a:spcPts val="1000"/>
              </a:spcBef>
              <a:spcAft>
                <a:spcPts val="0"/>
              </a:spcAft>
              <a:buClr>
                <a:schemeClr val="lt1"/>
              </a:buClr>
              <a:buSzPts val="2400"/>
              <a:buChar char="•"/>
            </a:pPr>
            <a:r>
              <a:rPr lang="es-ES"/>
              <a:t>  &lt;/appSettings&gt;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CÓDIGO PARA LA CONEXIÓN EMPLEANDO WEBCONFIG</a:t>
            </a:r>
            <a:endParaRPr/>
          </a:p>
        </p:txBody>
      </p:sp>
      <p:pic>
        <p:nvPicPr>
          <p:cNvPr id="325" name="Google Shape;325;p16"/>
          <p:cNvPicPr preferRelativeResize="0"/>
          <p:nvPr>
            <p:ph idx="1" type="body"/>
          </p:nvPr>
        </p:nvPicPr>
        <p:blipFill rotWithShape="1">
          <a:blip r:embed="rId3">
            <a:alphaModFix/>
          </a:blip>
          <a:srcRect b="0" l="0" r="0" t="0"/>
          <a:stretch/>
        </p:blipFill>
        <p:spPr>
          <a:xfrm>
            <a:off x="681038" y="2485360"/>
            <a:ext cx="9613900" cy="33017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7"/>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rebuchet MS"/>
              <a:buNone/>
            </a:pPr>
            <a:r>
              <a:rPr b="1" lang="es-ES"/>
              <a:t>EN LA CAPA DE DATOS CONTINUAMOS CON LA CONEXIÓN</a:t>
            </a:r>
            <a:endParaRPr b="1"/>
          </a:p>
        </p:txBody>
      </p:sp>
      <p:sp>
        <p:nvSpPr>
          <p:cNvPr id="331" name="Google Shape;331;p17"/>
          <p:cNvSpPr txBox="1"/>
          <p:nvPr>
            <p:ph idx="1" type="body"/>
          </p:nvPr>
        </p:nvSpPr>
        <p:spPr>
          <a:xfrm>
            <a:off x="680321" y="2336872"/>
            <a:ext cx="9613861" cy="4521127"/>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0"/>
              </a:spcBef>
              <a:spcAft>
                <a:spcPts val="0"/>
              </a:spcAft>
              <a:buClr>
                <a:schemeClr val="lt1"/>
              </a:buClr>
              <a:buSzPts val="600"/>
              <a:buNone/>
            </a:pPr>
            <a:r>
              <a:rPr lang="es-ES" sz="600"/>
              <a:t>Este es el código de la conexión:</a:t>
            </a:r>
            <a:endParaRPr/>
          </a:p>
          <a:p>
            <a:pPr indent="-228600" lvl="0" marL="228600" rtl="0" algn="l">
              <a:lnSpc>
                <a:spcPct val="70000"/>
              </a:lnSpc>
              <a:spcBef>
                <a:spcPts val="1000"/>
              </a:spcBef>
              <a:spcAft>
                <a:spcPts val="0"/>
              </a:spcAft>
              <a:buClr>
                <a:schemeClr val="lt1"/>
              </a:buClr>
              <a:buSzPts val="1200"/>
              <a:buChar char="•"/>
            </a:pPr>
            <a:r>
              <a:rPr lang="es-ES" sz="1200"/>
              <a:t> {</a:t>
            </a:r>
            <a:endParaRPr sz="1200"/>
          </a:p>
          <a:p>
            <a:pPr indent="-228600" lvl="0" marL="228600" rtl="0" algn="l">
              <a:lnSpc>
                <a:spcPct val="70000"/>
              </a:lnSpc>
              <a:spcBef>
                <a:spcPts val="1000"/>
              </a:spcBef>
              <a:spcAft>
                <a:spcPts val="0"/>
              </a:spcAft>
              <a:buClr>
                <a:schemeClr val="lt1"/>
              </a:buClr>
              <a:buSzPts val="1200"/>
              <a:buChar char="•"/>
            </a:pPr>
            <a:r>
              <a:rPr lang="es-ES" sz="1200"/>
              <a:t>        public SqlConnection conectar(string Cnx) // es una funcion para abrir la base de datos</a:t>
            </a:r>
            <a:endParaRPr sz="1200"/>
          </a:p>
          <a:p>
            <a:pPr indent="-228600" lvl="0" marL="228600" rtl="0" algn="l">
              <a:lnSpc>
                <a:spcPct val="70000"/>
              </a:lnSpc>
              <a:spcBef>
                <a:spcPts val="1000"/>
              </a:spcBef>
              <a:spcAft>
                <a:spcPts val="0"/>
              </a:spcAft>
              <a:buClr>
                <a:schemeClr val="lt1"/>
              </a:buClr>
              <a:buSzPts val="1200"/>
              <a:buChar char="•"/>
            </a:pPr>
            <a:r>
              <a:rPr lang="es-ES" sz="1200"/>
              <a:t>        {</a:t>
            </a:r>
            <a:endParaRPr sz="1200"/>
          </a:p>
          <a:p>
            <a:pPr indent="-228600" lvl="0" marL="228600" rtl="0" algn="l">
              <a:lnSpc>
                <a:spcPct val="70000"/>
              </a:lnSpc>
              <a:spcBef>
                <a:spcPts val="1000"/>
              </a:spcBef>
              <a:spcAft>
                <a:spcPts val="0"/>
              </a:spcAft>
              <a:buClr>
                <a:schemeClr val="lt1"/>
              </a:buClr>
              <a:buSzPts val="1200"/>
              <a:buChar char="•"/>
            </a:pPr>
            <a:r>
              <a:rPr lang="es-ES" sz="1200"/>
              <a:t>            try  // desactiva la recoleccion automatica de errores</a:t>
            </a:r>
            <a:endParaRPr sz="1200"/>
          </a:p>
          <a:p>
            <a:pPr indent="-228600" lvl="0" marL="228600" rtl="0" algn="l">
              <a:lnSpc>
                <a:spcPct val="70000"/>
              </a:lnSpc>
              <a:spcBef>
                <a:spcPts val="1000"/>
              </a:spcBef>
              <a:spcAft>
                <a:spcPts val="0"/>
              </a:spcAft>
              <a:buClr>
                <a:schemeClr val="lt1"/>
              </a:buClr>
              <a:buSzPts val="1200"/>
              <a:buChar char="•"/>
            </a:pPr>
            <a:r>
              <a:rPr lang="es-ES" sz="1200"/>
              <a:t>            {</a:t>
            </a:r>
            <a:endParaRPr sz="1200"/>
          </a:p>
          <a:p>
            <a:pPr indent="-228600" lvl="0" marL="228600" rtl="0" algn="l">
              <a:lnSpc>
                <a:spcPct val="70000"/>
              </a:lnSpc>
              <a:spcBef>
                <a:spcPts val="1000"/>
              </a:spcBef>
              <a:spcAft>
                <a:spcPts val="0"/>
              </a:spcAft>
              <a:buClr>
                <a:schemeClr val="lt1"/>
              </a:buClr>
              <a:buSzPts val="1200"/>
              <a:buChar char="•"/>
            </a:pPr>
            <a:r>
              <a:rPr lang="es-ES" sz="1200"/>
              <a:t> </a:t>
            </a:r>
            <a:endParaRPr sz="1200"/>
          </a:p>
          <a:p>
            <a:pPr indent="-228600" lvl="0" marL="228600" rtl="0" algn="l">
              <a:lnSpc>
                <a:spcPct val="70000"/>
              </a:lnSpc>
              <a:spcBef>
                <a:spcPts val="1000"/>
              </a:spcBef>
              <a:spcAft>
                <a:spcPts val="0"/>
              </a:spcAft>
              <a:buClr>
                <a:schemeClr val="lt1"/>
              </a:buClr>
              <a:buSzPts val="1200"/>
              <a:buChar char="•"/>
            </a:pPr>
            <a:r>
              <a:rPr lang="es-ES" sz="1200"/>
              <a:t>                SqlConnection oconectar = new SqlConnection(ConfigurationSettings.AppSettings[Cnx].ToString());</a:t>
            </a:r>
            <a:endParaRPr sz="1200"/>
          </a:p>
          <a:p>
            <a:pPr indent="-228600" lvl="0" marL="228600" rtl="0" algn="l">
              <a:lnSpc>
                <a:spcPct val="70000"/>
              </a:lnSpc>
              <a:spcBef>
                <a:spcPts val="1000"/>
              </a:spcBef>
              <a:spcAft>
                <a:spcPts val="0"/>
              </a:spcAft>
              <a:buClr>
                <a:schemeClr val="lt1"/>
              </a:buClr>
              <a:buSzPts val="1200"/>
              <a:buChar char="•"/>
            </a:pPr>
            <a:r>
              <a:rPr lang="es-ES" sz="1200"/>
              <a:t>                oconectar.Open(); //abrir la base de datos                           </a:t>
            </a:r>
            <a:endParaRPr sz="1200"/>
          </a:p>
          <a:p>
            <a:pPr indent="-228600" lvl="0" marL="228600" rtl="0" algn="l">
              <a:lnSpc>
                <a:spcPct val="70000"/>
              </a:lnSpc>
              <a:spcBef>
                <a:spcPts val="1000"/>
              </a:spcBef>
              <a:spcAft>
                <a:spcPts val="0"/>
              </a:spcAft>
              <a:buClr>
                <a:schemeClr val="lt1"/>
              </a:buClr>
              <a:buSzPts val="1200"/>
              <a:buChar char="•"/>
            </a:pPr>
            <a:r>
              <a:rPr lang="es-ES" sz="1200"/>
              <a:t>                return oconectar; //se lo retorna al q lo necesite</a:t>
            </a:r>
            <a:endParaRPr sz="1200"/>
          </a:p>
          <a:p>
            <a:pPr indent="-228600" lvl="0" marL="228600" rtl="0" algn="l">
              <a:lnSpc>
                <a:spcPct val="70000"/>
              </a:lnSpc>
              <a:spcBef>
                <a:spcPts val="1000"/>
              </a:spcBef>
              <a:spcAft>
                <a:spcPts val="0"/>
              </a:spcAft>
              <a:buClr>
                <a:schemeClr val="lt1"/>
              </a:buClr>
              <a:buSzPts val="1200"/>
              <a:buChar char="•"/>
            </a:pPr>
            <a:r>
              <a:rPr lang="es-ES" sz="1200"/>
              <a:t>            }</a:t>
            </a:r>
            <a:endParaRPr sz="1200"/>
          </a:p>
          <a:p>
            <a:pPr indent="-228600" lvl="0" marL="228600" rtl="0" algn="l">
              <a:lnSpc>
                <a:spcPct val="70000"/>
              </a:lnSpc>
              <a:spcBef>
                <a:spcPts val="1000"/>
              </a:spcBef>
              <a:spcAft>
                <a:spcPts val="0"/>
              </a:spcAft>
              <a:buClr>
                <a:schemeClr val="lt1"/>
              </a:buClr>
              <a:buSzPts val="1200"/>
              <a:buChar char="•"/>
            </a:pPr>
            <a:r>
              <a:rPr lang="es-ES" sz="1200"/>
              <a:t>            catch (Exception err)</a:t>
            </a:r>
            <a:endParaRPr sz="1200"/>
          </a:p>
          <a:p>
            <a:pPr indent="-228600" lvl="0" marL="228600" rtl="0" algn="l">
              <a:lnSpc>
                <a:spcPct val="70000"/>
              </a:lnSpc>
              <a:spcBef>
                <a:spcPts val="1000"/>
              </a:spcBef>
              <a:spcAft>
                <a:spcPts val="0"/>
              </a:spcAft>
              <a:buClr>
                <a:schemeClr val="lt1"/>
              </a:buClr>
              <a:buSzPts val="1200"/>
              <a:buChar char="•"/>
            </a:pPr>
            <a:r>
              <a:rPr lang="es-ES" sz="1200"/>
              <a:t>            {</a:t>
            </a:r>
            <a:endParaRPr sz="1200"/>
          </a:p>
          <a:p>
            <a:pPr indent="-228600" lvl="0" marL="228600" rtl="0" algn="l">
              <a:lnSpc>
                <a:spcPct val="70000"/>
              </a:lnSpc>
              <a:spcBef>
                <a:spcPts val="1000"/>
              </a:spcBef>
              <a:spcAft>
                <a:spcPts val="0"/>
              </a:spcAft>
              <a:buClr>
                <a:schemeClr val="lt1"/>
              </a:buClr>
              <a:buSzPts val="1200"/>
              <a:buChar char="•"/>
            </a:pPr>
            <a:r>
              <a:rPr lang="es-ES" sz="1200"/>
              <a:t>                throw new Exception(err.Message); // solo se ejecuta si hay error</a:t>
            </a:r>
            <a:endParaRPr sz="1200"/>
          </a:p>
          <a:p>
            <a:pPr indent="-228600" lvl="0" marL="228600" rtl="0" algn="l">
              <a:lnSpc>
                <a:spcPct val="70000"/>
              </a:lnSpc>
              <a:spcBef>
                <a:spcPts val="1000"/>
              </a:spcBef>
              <a:spcAft>
                <a:spcPts val="0"/>
              </a:spcAft>
              <a:buClr>
                <a:schemeClr val="lt1"/>
              </a:buClr>
              <a:buSzPts val="1200"/>
              <a:buChar char="•"/>
            </a:pPr>
            <a:r>
              <a:rPr lang="es-ES" sz="1200"/>
              <a:t>            }</a:t>
            </a:r>
            <a:endParaRPr sz="1200"/>
          </a:p>
          <a:p>
            <a:pPr indent="-228600" lvl="0" marL="228600" rtl="0" algn="l">
              <a:lnSpc>
                <a:spcPct val="70000"/>
              </a:lnSpc>
              <a:spcBef>
                <a:spcPts val="1000"/>
              </a:spcBef>
              <a:spcAft>
                <a:spcPts val="0"/>
              </a:spcAft>
              <a:buClr>
                <a:schemeClr val="lt1"/>
              </a:buClr>
              <a:buSzPts val="1200"/>
              <a:buChar char="•"/>
            </a:pPr>
            <a:r>
              <a:rPr lang="es-ES" sz="1200"/>
              <a:t>        }</a:t>
            </a:r>
            <a:endParaRPr sz="1200"/>
          </a:p>
          <a:p>
            <a:pPr indent="-228600" lvl="0" marL="228600" rtl="0" algn="l">
              <a:lnSpc>
                <a:spcPct val="70000"/>
              </a:lnSpc>
              <a:spcBef>
                <a:spcPts val="1000"/>
              </a:spcBef>
              <a:spcAft>
                <a:spcPts val="0"/>
              </a:spcAft>
              <a:buClr>
                <a:schemeClr val="lt1"/>
              </a:buClr>
              <a:buSzPts val="1200"/>
              <a:buChar char="•"/>
            </a:pPr>
            <a:r>
              <a:rPr lang="es-ES" sz="1200"/>
              <a:t>    }</a:t>
            </a:r>
            <a:endParaRPr sz="1200"/>
          </a:p>
          <a:p>
            <a:pPr indent="-228600" lvl="0" marL="228600" rtl="0" algn="l">
              <a:lnSpc>
                <a:spcPct val="70000"/>
              </a:lnSpc>
              <a:spcBef>
                <a:spcPts val="1000"/>
              </a:spcBef>
              <a:spcAft>
                <a:spcPts val="0"/>
              </a:spcAft>
              <a:buClr>
                <a:schemeClr val="lt1"/>
              </a:buClr>
              <a:buSzPts val="1200"/>
              <a:buChar char="•"/>
            </a:pPr>
            <a:r>
              <a:rPr lang="es-ES" sz="1200"/>
              <a: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s-ES"/>
              <a:t>DESPUÉS DE CREAR LAS CLASES VAMOS A ENCAPSULAR </a:t>
            </a:r>
            <a:r>
              <a:rPr b="1" lang="es-ES" u="sng"/>
              <a:t>y se asigna como públicas</a:t>
            </a:r>
            <a:r>
              <a:rPr b="1" lang="es-ES"/>
              <a:t>.</a:t>
            </a:r>
            <a:endParaRPr/>
          </a:p>
        </p:txBody>
      </p:sp>
      <p:sp>
        <p:nvSpPr>
          <p:cNvPr id="337" name="Google Shape;337;p18"/>
          <p:cNvSpPr/>
          <p:nvPr/>
        </p:nvSpPr>
        <p:spPr>
          <a:xfrm>
            <a:off x="3237470" y="2594918"/>
            <a:ext cx="1804087" cy="846997"/>
          </a:xfrm>
          <a:prstGeom prst="righ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338" name="Google Shape;338;p18"/>
          <p:cNvSpPr txBox="1"/>
          <p:nvPr/>
        </p:nvSpPr>
        <p:spPr>
          <a:xfrm>
            <a:off x="5239265" y="2949146"/>
            <a:ext cx="19034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Para las librerías</a:t>
            </a:r>
            <a:endParaRPr sz="1800">
              <a:solidFill>
                <a:schemeClr val="lt1"/>
              </a:solidFill>
              <a:latin typeface="Trebuchet MS"/>
              <a:ea typeface="Trebuchet MS"/>
              <a:cs typeface="Trebuchet MS"/>
              <a:sym typeface="Trebuchet MS"/>
            </a:endParaRPr>
          </a:p>
        </p:txBody>
      </p:sp>
      <p:sp>
        <p:nvSpPr>
          <p:cNvPr id="339" name="Google Shape;339;p18"/>
          <p:cNvSpPr/>
          <p:nvPr/>
        </p:nvSpPr>
        <p:spPr>
          <a:xfrm>
            <a:off x="1606378" y="3987114"/>
            <a:ext cx="4044779" cy="650789"/>
          </a:xfrm>
          <a:prstGeom prst="righ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340" name="Google Shape;340;p18"/>
          <p:cNvSpPr txBox="1"/>
          <p:nvPr/>
        </p:nvSpPr>
        <p:spPr>
          <a:xfrm>
            <a:off x="5807675" y="4127842"/>
            <a:ext cx="19355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Para los métodos</a:t>
            </a:r>
            <a:endParaRPr sz="1800">
              <a:solidFill>
                <a:schemeClr val="lt1"/>
              </a:solidFill>
              <a:latin typeface="Trebuchet MS"/>
              <a:ea typeface="Trebuchet MS"/>
              <a:cs typeface="Trebuchet MS"/>
              <a:sym typeface="Trebuchet MS"/>
            </a:endParaRPr>
          </a:p>
        </p:txBody>
      </p:sp>
      <p:pic>
        <p:nvPicPr>
          <p:cNvPr id="341" name="Google Shape;341;p18"/>
          <p:cNvPicPr preferRelativeResize="0"/>
          <p:nvPr>
            <p:ph idx="1" type="body"/>
          </p:nvPr>
        </p:nvPicPr>
        <p:blipFill rotWithShape="1">
          <a:blip r:embed="rId3">
            <a:alphaModFix/>
          </a:blip>
          <a:srcRect b="0" l="0" r="0" t="0"/>
          <a:stretch/>
        </p:blipFill>
        <p:spPr>
          <a:xfrm>
            <a:off x="274337" y="2520779"/>
            <a:ext cx="3095625" cy="2190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Podemos observar que saca errores(Debemos colocar una librería)</a:t>
            </a:r>
            <a:endParaRPr/>
          </a:p>
        </p:txBody>
      </p:sp>
      <p:pic>
        <p:nvPicPr>
          <p:cNvPr id="347" name="Google Shape;347;p19"/>
          <p:cNvPicPr preferRelativeResize="0"/>
          <p:nvPr>
            <p:ph idx="1" type="body"/>
          </p:nvPr>
        </p:nvPicPr>
        <p:blipFill rotWithShape="1">
          <a:blip r:embed="rId3">
            <a:alphaModFix/>
          </a:blip>
          <a:srcRect b="0" l="0" r="0" t="0"/>
          <a:stretch/>
        </p:blipFill>
        <p:spPr>
          <a:xfrm>
            <a:off x="395681" y="2163806"/>
            <a:ext cx="5411996" cy="3598863"/>
          </a:xfrm>
          <a:prstGeom prst="rect">
            <a:avLst/>
          </a:prstGeom>
          <a:noFill/>
          <a:ln>
            <a:noFill/>
          </a:ln>
        </p:spPr>
      </p:pic>
      <p:pic>
        <p:nvPicPr>
          <p:cNvPr id="348" name="Google Shape;348;p19"/>
          <p:cNvPicPr preferRelativeResize="0"/>
          <p:nvPr/>
        </p:nvPicPr>
        <p:blipFill rotWithShape="1">
          <a:blip r:embed="rId4">
            <a:alphaModFix/>
          </a:blip>
          <a:srcRect b="0" l="0" r="0" t="0"/>
          <a:stretch/>
        </p:blipFill>
        <p:spPr>
          <a:xfrm>
            <a:off x="6046573" y="2163807"/>
            <a:ext cx="5727614" cy="35988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s-ES"/>
              <a:t>ARQUITECTURA  O MODELO DE CAPAS</a:t>
            </a:r>
            <a:endParaRPr/>
          </a:p>
        </p:txBody>
      </p:sp>
      <p:sp>
        <p:nvSpPr>
          <p:cNvPr id="209" name="Google Shape;209;p2"/>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s-ES"/>
              <a:t>Es un modelo que permite la separación de las partes de un sistema o de una arquitectura cliente servidor y optimizar, de esta forma la creación y mantenimiento de una aplicación.</a:t>
            </a:r>
            <a:endParaRPr/>
          </a:p>
          <a:p>
            <a:pPr indent="-76200" lvl="0" marL="228600" rtl="0" algn="l">
              <a:lnSpc>
                <a:spcPct val="90000"/>
              </a:lnSpc>
              <a:spcBef>
                <a:spcPts val="1000"/>
              </a:spcBef>
              <a:spcAft>
                <a:spcPts val="0"/>
              </a:spcAft>
              <a:buClr>
                <a:schemeClr val="lt1"/>
              </a:buClr>
              <a:buSzPts val="2400"/>
              <a:buNone/>
            </a:pPr>
            <a:r>
              <a:t/>
            </a:r>
            <a:endParaRPr/>
          </a:p>
          <a:p>
            <a:pPr indent="-228600" lvl="0" marL="228600" rtl="0" algn="l">
              <a:lnSpc>
                <a:spcPct val="90000"/>
              </a:lnSpc>
              <a:spcBef>
                <a:spcPts val="1000"/>
              </a:spcBef>
              <a:spcAft>
                <a:spcPts val="0"/>
              </a:spcAft>
              <a:buClr>
                <a:schemeClr val="lt1"/>
              </a:buClr>
              <a:buSzPts val="2400"/>
              <a:buChar char="•"/>
            </a:pPr>
            <a:r>
              <a:rPr lang="es-ES"/>
              <a:t>El desarrollo se divide en varios niveles independientes los unos de los otros pero relacionados entre sí lo que permite que grupos separados de programadores se encargue cada uno  de un nivel </a:t>
            </a:r>
            <a:endParaRPr/>
          </a:p>
          <a:p>
            <a:pPr indent="-76200" lvl="0" marL="228600" rtl="0" algn="l">
              <a:lnSpc>
                <a:spcPct val="90000"/>
              </a:lnSpc>
              <a:spcBef>
                <a:spcPts val="1000"/>
              </a:spcBef>
              <a:spcAft>
                <a:spcPts val="0"/>
              </a:spcAft>
              <a:buClr>
                <a:schemeClr val="lt1"/>
              </a:buClr>
              <a:buSzPts val="24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AGREGAR REFERENCIA (Datos solamente llama a entidades) </a:t>
            </a:r>
            <a:endParaRPr/>
          </a:p>
        </p:txBody>
      </p:sp>
      <p:sp>
        <p:nvSpPr>
          <p:cNvPr id="354" name="Google Shape;354;p20"/>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s-ES"/>
              <a:t>Para realizar conexiones en las capas</a:t>
            </a:r>
            <a:endParaRPr/>
          </a:p>
        </p:txBody>
      </p:sp>
      <p:pic>
        <p:nvPicPr>
          <p:cNvPr id="355" name="Google Shape;355;p20"/>
          <p:cNvPicPr preferRelativeResize="0"/>
          <p:nvPr/>
        </p:nvPicPr>
        <p:blipFill rotWithShape="1">
          <a:blip r:embed="rId3">
            <a:alphaModFix/>
          </a:blip>
          <a:srcRect b="0" l="0" r="0" t="0"/>
          <a:stretch/>
        </p:blipFill>
        <p:spPr>
          <a:xfrm>
            <a:off x="610115" y="2895339"/>
            <a:ext cx="5469409" cy="3543557"/>
          </a:xfrm>
          <a:prstGeom prst="rect">
            <a:avLst/>
          </a:prstGeom>
          <a:noFill/>
          <a:ln>
            <a:noFill/>
          </a:ln>
        </p:spPr>
      </p:pic>
      <p:pic>
        <p:nvPicPr>
          <p:cNvPr id="356" name="Google Shape;356;p20"/>
          <p:cNvPicPr preferRelativeResize="0"/>
          <p:nvPr/>
        </p:nvPicPr>
        <p:blipFill rotWithShape="1">
          <a:blip r:embed="rId4">
            <a:alphaModFix/>
          </a:blip>
          <a:srcRect b="0" l="0" r="0" t="0"/>
          <a:stretch/>
        </p:blipFill>
        <p:spPr>
          <a:xfrm>
            <a:off x="6309412" y="2365904"/>
            <a:ext cx="5619750" cy="2476500"/>
          </a:xfrm>
          <a:prstGeom prst="rect">
            <a:avLst/>
          </a:prstGeom>
          <a:noFill/>
          <a:ln>
            <a:noFill/>
          </a:ln>
        </p:spPr>
      </p:pic>
      <p:pic>
        <p:nvPicPr>
          <p:cNvPr id="357" name="Google Shape;357;p20"/>
          <p:cNvPicPr preferRelativeResize="0"/>
          <p:nvPr/>
        </p:nvPicPr>
        <p:blipFill rotWithShape="1">
          <a:blip r:embed="rId5">
            <a:alphaModFix/>
          </a:blip>
          <a:srcRect b="0" l="0" r="0" t="0"/>
          <a:stretch/>
        </p:blipFill>
        <p:spPr>
          <a:xfrm>
            <a:off x="6309412" y="4375836"/>
            <a:ext cx="2095500" cy="2324100"/>
          </a:xfrm>
          <a:prstGeom prst="rect">
            <a:avLst/>
          </a:prstGeom>
          <a:noFill/>
          <a:ln>
            <a:noFill/>
          </a:ln>
        </p:spPr>
      </p:pic>
      <p:sp>
        <p:nvSpPr>
          <p:cNvPr id="358" name="Google Shape;358;p20"/>
          <p:cNvSpPr/>
          <p:nvPr/>
        </p:nvSpPr>
        <p:spPr>
          <a:xfrm>
            <a:off x="7760043" y="5156886"/>
            <a:ext cx="1252152" cy="57665"/>
          </a:xfrm>
          <a:prstGeom prst="righ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359" name="Google Shape;359;p20"/>
          <p:cNvSpPr txBox="1"/>
          <p:nvPr/>
        </p:nvSpPr>
        <p:spPr>
          <a:xfrm>
            <a:off x="9012195" y="4883446"/>
            <a:ext cx="2741456"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Observamos que aquí se </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Encuentra la capa </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Entidades.</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Colocamos en la librería</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Uso de capa entidades.</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Using Centidades.</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1"/>
          <p:cNvSpPr txBox="1"/>
          <p:nvPr>
            <p:ph type="title"/>
          </p:nvPr>
        </p:nvSpPr>
        <p:spPr>
          <a:xfrm>
            <a:off x="501027" y="444601"/>
            <a:ext cx="9613861" cy="159935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2800"/>
              <a:buFont typeface="Trebuchet MS"/>
              <a:buNone/>
            </a:pPr>
            <a:r>
              <a:rPr b="1" lang="es-ES" sz="2800"/>
              <a:t>PROCEDEMOS A REALIZAR UN CRUD DEPENDIENDO DE LOS PROCEDIMIENTOS ALMACENADOS QUE SE TENGAN, SE REALIZAN EN LA CAPA DATOS EN LA CLASE CITAS</a:t>
            </a:r>
            <a:endParaRPr b="1" sz="2800"/>
          </a:p>
        </p:txBody>
      </p:sp>
      <p:sp>
        <p:nvSpPr>
          <p:cNvPr id="365" name="Google Shape;365;p21"/>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b="1" lang="es-ES" u="sng"/>
              <a:t>Realizamos un método por cada procedimiento</a:t>
            </a:r>
            <a:endParaRPr b="1" u="sng"/>
          </a:p>
        </p:txBody>
      </p:sp>
      <p:sp>
        <p:nvSpPr>
          <p:cNvPr id="366" name="Google Shape;366;p21"/>
          <p:cNvSpPr txBox="1"/>
          <p:nvPr/>
        </p:nvSpPr>
        <p:spPr>
          <a:xfrm>
            <a:off x="947351" y="3212757"/>
            <a:ext cx="88649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Antes de realizar el procedimiento debemos de tener el procedimiento almacenado</a:t>
            </a:r>
            <a:endParaRPr sz="1800">
              <a:solidFill>
                <a:schemeClr val="lt1"/>
              </a:solidFill>
              <a:latin typeface="Trebuchet MS"/>
              <a:ea typeface="Trebuchet MS"/>
              <a:cs typeface="Trebuchet MS"/>
              <a:sym typeface="Trebuchet MS"/>
            </a:endParaRPr>
          </a:p>
        </p:txBody>
      </p:sp>
      <p:pic>
        <p:nvPicPr>
          <p:cNvPr id="367" name="Google Shape;367;p21"/>
          <p:cNvPicPr preferRelativeResize="0"/>
          <p:nvPr/>
        </p:nvPicPr>
        <p:blipFill rotWithShape="1">
          <a:blip r:embed="rId3">
            <a:alphaModFix/>
          </a:blip>
          <a:srcRect b="0" l="0" r="0" t="0"/>
          <a:stretch/>
        </p:blipFill>
        <p:spPr>
          <a:xfrm>
            <a:off x="947351" y="3682314"/>
            <a:ext cx="8394357" cy="27020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Aplicación de método en la capa CDCitas</a:t>
            </a:r>
            <a:endParaRPr/>
          </a:p>
        </p:txBody>
      </p:sp>
      <p:sp>
        <p:nvSpPr>
          <p:cNvPr id="373" name="Google Shape;373;p22"/>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lt1"/>
              </a:buClr>
              <a:buSzPts val="2400"/>
              <a:buNone/>
            </a:pPr>
            <a:r>
              <a:t/>
            </a:r>
            <a:endParaRPr/>
          </a:p>
        </p:txBody>
      </p:sp>
      <p:pic>
        <p:nvPicPr>
          <p:cNvPr id="374" name="Google Shape;374;p22"/>
          <p:cNvPicPr preferRelativeResize="0"/>
          <p:nvPr/>
        </p:nvPicPr>
        <p:blipFill rotWithShape="1">
          <a:blip r:embed="rId3">
            <a:alphaModFix/>
          </a:blip>
          <a:srcRect b="0" l="0" r="0" t="0"/>
          <a:stretch/>
        </p:blipFill>
        <p:spPr>
          <a:xfrm>
            <a:off x="1319984" y="2336873"/>
            <a:ext cx="9084405" cy="431633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Código</a:t>
            </a:r>
            <a:endParaRPr/>
          </a:p>
        </p:txBody>
      </p:sp>
      <p:sp>
        <p:nvSpPr>
          <p:cNvPr id="380" name="Google Shape;380;p23"/>
          <p:cNvSpPr txBox="1"/>
          <p:nvPr>
            <p:ph idx="1" type="body"/>
          </p:nvPr>
        </p:nvSpPr>
        <p:spPr>
          <a:xfrm>
            <a:off x="680321" y="1960606"/>
            <a:ext cx="9613861" cy="4897394"/>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lt1"/>
              </a:buClr>
              <a:buSzPts val="600"/>
              <a:buChar char="•"/>
            </a:pPr>
            <a:r>
              <a:rPr lang="es-ES" sz="600"/>
              <a:t>using System;</a:t>
            </a:r>
            <a:endParaRPr/>
          </a:p>
          <a:p>
            <a:pPr indent="-228600" lvl="0" marL="228600" rtl="0" algn="l">
              <a:lnSpc>
                <a:spcPct val="70000"/>
              </a:lnSpc>
              <a:spcBef>
                <a:spcPts val="1000"/>
              </a:spcBef>
              <a:spcAft>
                <a:spcPts val="0"/>
              </a:spcAft>
              <a:buClr>
                <a:schemeClr val="lt1"/>
              </a:buClr>
              <a:buSzPts val="600"/>
              <a:buChar char="•"/>
            </a:pPr>
            <a:r>
              <a:rPr lang="es-ES" sz="600"/>
              <a:t>using System.Collections.Generic;</a:t>
            </a:r>
            <a:endParaRPr/>
          </a:p>
          <a:p>
            <a:pPr indent="-228600" lvl="0" marL="228600" rtl="0" algn="l">
              <a:lnSpc>
                <a:spcPct val="70000"/>
              </a:lnSpc>
              <a:spcBef>
                <a:spcPts val="1000"/>
              </a:spcBef>
              <a:spcAft>
                <a:spcPts val="0"/>
              </a:spcAft>
              <a:buClr>
                <a:schemeClr val="lt1"/>
              </a:buClr>
              <a:buSzPts val="600"/>
              <a:buChar char="•"/>
            </a:pPr>
            <a:r>
              <a:rPr lang="es-ES" sz="600"/>
              <a:t>using System.Data;</a:t>
            </a:r>
            <a:endParaRPr/>
          </a:p>
          <a:p>
            <a:pPr indent="-228600" lvl="0" marL="228600" rtl="0" algn="l">
              <a:lnSpc>
                <a:spcPct val="70000"/>
              </a:lnSpc>
              <a:spcBef>
                <a:spcPts val="1000"/>
              </a:spcBef>
              <a:spcAft>
                <a:spcPts val="0"/>
              </a:spcAft>
              <a:buClr>
                <a:schemeClr val="lt1"/>
              </a:buClr>
              <a:buSzPts val="600"/>
              <a:buChar char="•"/>
            </a:pPr>
            <a:r>
              <a:rPr lang="es-ES" sz="600"/>
              <a:t>using System.Data.SqlClient;</a:t>
            </a:r>
            <a:endParaRPr/>
          </a:p>
          <a:p>
            <a:pPr indent="-228600" lvl="0" marL="228600" rtl="0" algn="l">
              <a:lnSpc>
                <a:spcPct val="70000"/>
              </a:lnSpc>
              <a:spcBef>
                <a:spcPts val="1000"/>
              </a:spcBef>
              <a:spcAft>
                <a:spcPts val="0"/>
              </a:spcAft>
              <a:buClr>
                <a:schemeClr val="lt1"/>
              </a:buClr>
              <a:buSzPts val="600"/>
              <a:buChar char="•"/>
            </a:pPr>
            <a:r>
              <a:rPr lang="es-ES" sz="600"/>
              <a:t>using System.Linq;</a:t>
            </a:r>
            <a:endParaRPr/>
          </a:p>
          <a:p>
            <a:pPr indent="-228600" lvl="0" marL="228600" rtl="0" algn="l">
              <a:lnSpc>
                <a:spcPct val="70000"/>
              </a:lnSpc>
              <a:spcBef>
                <a:spcPts val="1000"/>
              </a:spcBef>
              <a:spcAft>
                <a:spcPts val="0"/>
              </a:spcAft>
              <a:buClr>
                <a:schemeClr val="lt1"/>
              </a:buClr>
              <a:buSzPts val="600"/>
              <a:buChar char="•"/>
            </a:pPr>
            <a:r>
              <a:rPr lang="es-ES" sz="600"/>
              <a:t>using System.Text;</a:t>
            </a:r>
            <a:endParaRPr/>
          </a:p>
          <a:p>
            <a:pPr indent="-228600" lvl="0" marL="228600" rtl="0" algn="l">
              <a:lnSpc>
                <a:spcPct val="70000"/>
              </a:lnSpc>
              <a:spcBef>
                <a:spcPts val="1000"/>
              </a:spcBef>
              <a:spcAft>
                <a:spcPts val="0"/>
              </a:spcAft>
              <a:buClr>
                <a:schemeClr val="lt1"/>
              </a:buClr>
              <a:buSzPts val="600"/>
              <a:buChar char="•"/>
            </a:pPr>
            <a:r>
              <a:rPr lang="es-ES" sz="600"/>
              <a:t>using System.Threading.Tasks;</a:t>
            </a:r>
            <a:endParaRPr/>
          </a:p>
          <a:p>
            <a:pPr indent="-228600" lvl="0" marL="228600" rtl="0" algn="l">
              <a:lnSpc>
                <a:spcPct val="70000"/>
              </a:lnSpc>
              <a:spcBef>
                <a:spcPts val="1000"/>
              </a:spcBef>
              <a:spcAft>
                <a:spcPts val="0"/>
              </a:spcAft>
              <a:buClr>
                <a:schemeClr val="lt1"/>
              </a:buClr>
              <a:buSzPts val="600"/>
              <a:buChar char="•"/>
            </a:pPr>
            <a:r>
              <a:rPr lang="es-ES" sz="600"/>
              <a:t>using CEntidades;</a:t>
            </a:r>
            <a:endParaRPr/>
          </a:p>
          <a:p>
            <a:pPr indent="-228600" lvl="0" marL="228600" rtl="0" algn="l">
              <a:lnSpc>
                <a:spcPct val="70000"/>
              </a:lnSpc>
              <a:spcBef>
                <a:spcPts val="1000"/>
              </a:spcBef>
              <a:spcAft>
                <a:spcPts val="0"/>
              </a:spcAft>
              <a:buClr>
                <a:schemeClr val="lt1"/>
              </a:buClr>
              <a:buSzPts val="600"/>
              <a:buChar char="•"/>
            </a:pPr>
            <a:r>
              <a:rPr lang="es-ES" sz="600"/>
              <a:t>namespace CDatos</a:t>
            </a:r>
            <a:endParaRPr sz="600"/>
          </a:p>
          <a:p>
            <a:pPr indent="-228600" lvl="0" marL="228600" rtl="0" algn="l">
              <a:lnSpc>
                <a:spcPct val="70000"/>
              </a:lnSpc>
              <a:spcBef>
                <a:spcPts val="1000"/>
              </a:spcBef>
              <a:spcAft>
                <a:spcPts val="0"/>
              </a:spcAft>
              <a:buClr>
                <a:schemeClr val="lt1"/>
              </a:buClr>
              <a:buSzPts val="600"/>
              <a:buChar char="•"/>
            </a:pPr>
            <a:r>
              <a:rPr lang="es-ES" sz="600"/>
              <a:t>{</a:t>
            </a:r>
            <a:endParaRPr/>
          </a:p>
          <a:p>
            <a:pPr indent="-228600" lvl="0" marL="228600" rtl="0" algn="l">
              <a:lnSpc>
                <a:spcPct val="70000"/>
              </a:lnSpc>
              <a:spcBef>
                <a:spcPts val="1000"/>
              </a:spcBef>
              <a:spcAft>
                <a:spcPts val="0"/>
              </a:spcAft>
              <a:buClr>
                <a:schemeClr val="lt1"/>
              </a:buClr>
              <a:buSzPts val="600"/>
              <a:buChar char="•"/>
            </a:pPr>
            <a:r>
              <a:rPr lang="es-ES" sz="600"/>
              <a:t> public   class CDCitas</a:t>
            </a:r>
            <a:endParaRPr sz="600"/>
          </a:p>
          <a:p>
            <a:pPr indent="-228600" lvl="0" marL="228600" rtl="0" algn="l">
              <a:lnSpc>
                <a:spcPct val="70000"/>
              </a:lnSpc>
              <a:spcBef>
                <a:spcPts val="1000"/>
              </a:spcBef>
              <a:spcAft>
                <a:spcPts val="0"/>
              </a:spcAft>
              <a:buClr>
                <a:schemeClr val="lt1"/>
              </a:buClr>
              <a:buSzPts val="600"/>
              <a:buChar char="•"/>
            </a:pPr>
            <a:r>
              <a:rPr lang="es-ES" sz="600"/>
              <a:t>    {</a:t>
            </a:r>
            <a:endParaRPr/>
          </a:p>
          <a:p>
            <a:pPr indent="-228600" lvl="0" marL="228600" rtl="0" algn="l">
              <a:lnSpc>
                <a:spcPct val="70000"/>
              </a:lnSpc>
              <a:spcBef>
                <a:spcPts val="1000"/>
              </a:spcBef>
              <a:spcAft>
                <a:spcPts val="0"/>
              </a:spcAft>
              <a:buClr>
                <a:schemeClr val="lt1"/>
              </a:buClr>
              <a:buSzPts val="600"/>
              <a:buChar char="•"/>
            </a:pPr>
            <a:r>
              <a:rPr lang="es-ES" sz="600"/>
              <a:t>        Cconexion oconexion = new Cconexion();</a:t>
            </a:r>
            <a:endParaRPr/>
          </a:p>
          <a:p>
            <a:pPr indent="-228600" lvl="0" marL="228600" rtl="0" algn="l">
              <a:lnSpc>
                <a:spcPct val="70000"/>
              </a:lnSpc>
              <a:spcBef>
                <a:spcPts val="1000"/>
              </a:spcBef>
              <a:spcAft>
                <a:spcPts val="0"/>
              </a:spcAft>
              <a:buClr>
                <a:schemeClr val="lt1"/>
              </a:buClr>
              <a:buSzPts val="600"/>
              <a:buChar char="•"/>
            </a:pPr>
            <a:r>
              <a:rPr lang="es-ES" sz="600"/>
              <a:t>        SqlCommand ocmd = new SqlCommand();</a:t>
            </a:r>
            <a:endParaRPr/>
          </a:p>
          <a:p>
            <a:pPr indent="-228600" lvl="0" marL="228600" rtl="0" algn="l">
              <a:lnSpc>
                <a:spcPct val="70000"/>
              </a:lnSpc>
              <a:spcBef>
                <a:spcPts val="1000"/>
              </a:spcBef>
              <a:spcAft>
                <a:spcPts val="0"/>
              </a:spcAft>
              <a:buClr>
                <a:schemeClr val="lt1"/>
              </a:buClr>
              <a:buSzPts val="600"/>
              <a:buChar char="•"/>
            </a:pPr>
            <a:r>
              <a:rPr lang="es-ES" sz="600"/>
              <a:t>       </a:t>
            </a:r>
            <a:endParaRPr/>
          </a:p>
          <a:p>
            <a:pPr indent="-228600" lvl="0" marL="228600" rtl="0" algn="l">
              <a:lnSpc>
                <a:spcPct val="70000"/>
              </a:lnSpc>
              <a:spcBef>
                <a:spcPts val="1000"/>
              </a:spcBef>
              <a:spcAft>
                <a:spcPts val="0"/>
              </a:spcAft>
              <a:buClr>
                <a:schemeClr val="lt1"/>
              </a:buClr>
              <a:buSzPts val="600"/>
              <a:buChar char="•"/>
            </a:pPr>
            <a:r>
              <a:rPr lang="es-ES" sz="600"/>
              <a:t>        public bool Guardar_cita(CECitas ocitas)// de CECitas recibe la información para guardar citas.</a:t>
            </a:r>
            <a:endParaRPr/>
          </a:p>
          <a:p>
            <a:pPr indent="-228600" lvl="0" marL="228600" rtl="0" algn="l">
              <a:lnSpc>
                <a:spcPct val="70000"/>
              </a:lnSpc>
              <a:spcBef>
                <a:spcPts val="1000"/>
              </a:spcBef>
              <a:spcAft>
                <a:spcPts val="0"/>
              </a:spcAft>
              <a:buClr>
                <a:schemeClr val="lt1"/>
              </a:buClr>
              <a:buSzPts val="600"/>
              <a:buChar char="•"/>
            </a:pPr>
            <a:r>
              <a:rPr lang="es-ES" sz="600"/>
              <a:t>        {</a:t>
            </a:r>
            <a:endParaRPr/>
          </a:p>
          <a:p>
            <a:pPr indent="-228600" lvl="0" marL="228600" rtl="0" algn="l">
              <a:lnSpc>
                <a:spcPct val="70000"/>
              </a:lnSpc>
              <a:spcBef>
                <a:spcPts val="1000"/>
              </a:spcBef>
              <a:spcAft>
                <a:spcPts val="0"/>
              </a:spcAft>
              <a:buClr>
                <a:schemeClr val="lt1"/>
              </a:buClr>
              <a:buSzPts val="600"/>
              <a:buChar char="•"/>
            </a:pPr>
            <a:r>
              <a:rPr lang="es-ES" sz="600"/>
              <a:t>            //Se realiza un crud dependiendo de los procedimientos almacenados que se han realizado, se realiza un método por cada procedimiento</a:t>
            </a:r>
            <a:endParaRPr/>
          </a:p>
          <a:p>
            <a:pPr indent="-228600" lvl="0" marL="228600" rtl="0" algn="l">
              <a:lnSpc>
                <a:spcPct val="70000"/>
              </a:lnSpc>
              <a:spcBef>
                <a:spcPts val="1000"/>
              </a:spcBef>
              <a:spcAft>
                <a:spcPts val="0"/>
              </a:spcAft>
              <a:buClr>
                <a:schemeClr val="lt1"/>
              </a:buClr>
              <a:buSzPts val="600"/>
              <a:buChar char="•"/>
            </a:pPr>
            <a:r>
              <a:rPr lang="es-ES" sz="600"/>
              <a:t>            try  // desactiva la recoleccion automatica de errores</a:t>
            </a:r>
            <a:endParaRPr/>
          </a:p>
          <a:p>
            <a:pPr indent="-228600" lvl="0" marL="228600" rtl="0" algn="l">
              <a:lnSpc>
                <a:spcPct val="70000"/>
              </a:lnSpc>
              <a:spcBef>
                <a:spcPts val="1000"/>
              </a:spcBef>
              <a:spcAft>
                <a:spcPts val="0"/>
              </a:spcAft>
              <a:buClr>
                <a:schemeClr val="lt1"/>
              </a:buClr>
              <a:buSzPts val="600"/>
              <a:buChar char="•"/>
            </a:pPr>
            <a:r>
              <a:rPr lang="es-ES" sz="600"/>
              <a:t>            {</a:t>
            </a:r>
            <a:endParaRPr/>
          </a:p>
          <a:p>
            <a:pPr indent="-228600" lvl="0" marL="228600" rtl="0" algn="l">
              <a:lnSpc>
                <a:spcPct val="70000"/>
              </a:lnSpc>
              <a:spcBef>
                <a:spcPts val="1000"/>
              </a:spcBef>
              <a:spcAft>
                <a:spcPts val="0"/>
              </a:spcAft>
              <a:buClr>
                <a:schemeClr val="lt1"/>
              </a:buClr>
              <a:buSzPts val="600"/>
              <a:buChar char="•"/>
            </a:pPr>
            <a:r>
              <a:rPr lang="es-ES" sz="600"/>
              <a:t>              </a:t>
            </a:r>
            <a:endParaRPr/>
          </a:p>
          <a:p>
            <a:pPr indent="-228600" lvl="0" marL="228600" rtl="0" algn="l">
              <a:lnSpc>
                <a:spcPct val="70000"/>
              </a:lnSpc>
              <a:spcBef>
                <a:spcPts val="1000"/>
              </a:spcBef>
              <a:spcAft>
                <a:spcPts val="0"/>
              </a:spcAft>
              <a:buClr>
                <a:schemeClr val="lt1"/>
              </a:buClr>
              <a:buSzPts val="600"/>
              <a:buChar char="•"/>
            </a:pPr>
            <a:r>
              <a:rPr lang="es-ES" sz="600"/>
              <a:t>                ocmd.CommandType = CommandType.StoredProcedure;// comando de sql para abrir la conexión</a:t>
            </a:r>
            <a:endParaRPr/>
          </a:p>
          <a:p>
            <a:pPr indent="-228600" lvl="0" marL="228600" rtl="0" algn="l">
              <a:lnSpc>
                <a:spcPct val="70000"/>
              </a:lnSpc>
              <a:spcBef>
                <a:spcPts val="1000"/>
              </a:spcBef>
              <a:spcAft>
                <a:spcPts val="0"/>
              </a:spcAft>
              <a:buClr>
                <a:schemeClr val="lt1"/>
              </a:buClr>
              <a:buSzPts val="600"/>
              <a:buChar char="•"/>
            </a:pPr>
            <a:r>
              <a:rPr lang="es-ES" sz="600"/>
              <a:t>                ocmd.Connection = oconexion.conectar("BDHospital");// se emplea para conectar</a:t>
            </a:r>
            <a:endParaRPr/>
          </a:p>
          <a:p>
            <a:pPr indent="-228600" lvl="0" marL="228600" rtl="0" algn="l">
              <a:lnSpc>
                <a:spcPct val="70000"/>
              </a:lnSpc>
              <a:spcBef>
                <a:spcPts val="1000"/>
              </a:spcBef>
              <a:spcAft>
                <a:spcPts val="0"/>
              </a:spcAft>
              <a:buClr>
                <a:schemeClr val="lt1"/>
              </a:buClr>
              <a:buSzPts val="600"/>
              <a:buChar char="•"/>
            </a:pPr>
            <a:r>
              <a:rPr lang="es-ES" sz="600"/>
              <a:t>                ocmd.CommandText = "Actualizar_cita";</a:t>
            </a:r>
            <a:endParaRPr/>
          </a:p>
          <a:p>
            <a:pPr indent="-228600" lvl="0" marL="228600" rtl="0" algn="l">
              <a:lnSpc>
                <a:spcPct val="70000"/>
              </a:lnSpc>
              <a:spcBef>
                <a:spcPts val="1000"/>
              </a:spcBef>
              <a:spcAft>
                <a:spcPts val="0"/>
              </a:spcAft>
              <a:buClr>
                <a:schemeClr val="lt1"/>
              </a:buClr>
              <a:buSzPts val="600"/>
              <a:buChar char="•"/>
            </a:pPr>
            <a:r>
              <a:rPr lang="es-ES" sz="600"/>
              <a:t>                ocmd.Parameters.Add("@Cod_cita", ocitas.Cod_cita1);</a:t>
            </a:r>
            <a:endParaRPr/>
          </a:p>
          <a:p>
            <a:pPr indent="-228600" lvl="0" marL="228600" rtl="0" algn="l">
              <a:lnSpc>
                <a:spcPct val="70000"/>
              </a:lnSpc>
              <a:spcBef>
                <a:spcPts val="1000"/>
              </a:spcBef>
              <a:spcAft>
                <a:spcPts val="0"/>
              </a:spcAft>
              <a:buClr>
                <a:schemeClr val="lt1"/>
              </a:buClr>
              <a:buSzPts val="600"/>
              <a:buChar char="•"/>
            </a:pPr>
            <a:r>
              <a:rPr lang="es-ES" sz="600"/>
              <a:t>                ocmd.Parameters.Add("@fecha", ocitas.Fecha);</a:t>
            </a:r>
            <a:endParaRPr/>
          </a:p>
          <a:p>
            <a:pPr indent="0" lvl="0" marL="0" rtl="0" algn="l">
              <a:lnSpc>
                <a:spcPct val="70000"/>
              </a:lnSpc>
              <a:spcBef>
                <a:spcPts val="1000"/>
              </a:spcBef>
              <a:spcAft>
                <a:spcPts val="0"/>
              </a:spcAft>
              <a:buClr>
                <a:schemeClr val="lt1"/>
              </a:buClr>
              <a:buSzPts val="600"/>
              <a:buNone/>
            </a:pPr>
            <a:r>
              <a:t/>
            </a:r>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4"/>
          <p:cNvSpPr/>
          <p:nvPr/>
        </p:nvSpPr>
        <p:spPr>
          <a:xfrm>
            <a:off x="2512540" y="735893"/>
            <a:ext cx="6096000" cy="70173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ocmd.Parameters.Add("@id_paciente", ocitas.Id_paciente);</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ocmd.Parameters.Add("@id_medico", ocitas.Id_medico);</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ocmd.Parameters.Add("@valor", ocitas.Valor);</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ocmd.Parameters.Add("@diagnostico ", ocitas.Diagnostico);</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ocmd.Parameters.Add("@Nom_acompanante", ocitas.Nom_acompanante1);</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ocmd.Parameters.Add("@activo", ocitas.Activo);</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ocmd.ExecuteNonQuery();</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return true;</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catch (Exception err)</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throw new Exception(err.Message); // solo se ejecuta si hay error</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    </a:t>
            </a:r>
            <a:endParaRPr/>
          </a:p>
          <a:p>
            <a:pPr indent="0" lvl="0" marL="0" marR="0" rtl="0" algn="l">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rebuchet MS"/>
              <a:buNone/>
            </a:pPr>
            <a:r>
              <a:rPr lang="es-ES"/>
              <a:t>PROCEDIMIENTO ALMACENADO DE ANULACIÒN DE CITA</a:t>
            </a:r>
            <a:endParaRPr/>
          </a:p>
        </p:txBody>
      </p:sp>
      <p:pic>
        <p:nvPicPr>
          <p:cNvPr id="391" name="Google Shape;391;p25"/>
          <p:cNvPicPr preferRelativeResize="0"/>
          <p:nvPr>
            <p:ph idx="1" type="body"/>
          </p:nvPr>
        </p:nvPicPr>
        <p:blipFill rotWithShape="1">
          <a:blip r:embed="rId3">
            <a:alphaModFix/>
          </a:blip>
          <a:srcRect b="0" l="0" r="0" t="0"/>
          <a:stretch/>
        </p:blipFill>
        <p:spPr>
          <a:xfrm>
            <a:off x="852273" y="2264826"/>
            <a:ext cx="3686175" cy="1666875"/>
          </a:xfrm>
          <a:prstGeom prst="rect">
            <a:avLst/>
          </a:prstGeom>
          <a:noFill/>
          <a:ln>
            <a:noFill/>
          </a:ln>
        </p:spPr>
      </p:pic>
      <p:sp>
        <p:nvSpPr>
          <p:cNvPr id="392" name="Google Shape;392;p25"/>
          <p:cNvSpPr/>
          <p:nvPr/>
        </p:nvSpPr>
        <p:spPr>
          <a:xfrm>
            <a:off x="5123935" y="2454373"/>
            <a:ext cx="43083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rgbClr val="0000FF"/>
                </a:solidFill>
                <a:latin typeface="Consolas"/>
                <a:ea typeface="Consolas"/>
                <a:cs typeface="Consolas"/>
                <a:sym typeface="Consolas"/>
              </a:rPr>
              <a:t>create</a:t>
            </a:r>
            <a:r>
              <a:rPr lang="es-ES" sz="1800">
                <a:solidFill>
                  <a:srgbClr val="000000"/>
                </a:solidFill>
                <a:latin typeface="Consolas"/>
                <a:ea typeface="Consolas"/>
                <a:cs typeface="Consolas"/>
                <a:sym typeface="Consolas"/>
              </a:rPr>
              <a:t> </a:t>
            </a:r>
            <a:r>
              <a:rPr lang="es-ES" sz="1800">
                <a:solidFill>
                  <a:srgbClr val="0000FF"/>
                </a:solidFill>
                <a:latin typeface="Consolas"/>
                <a:ea typeface="Consolas"/>
                <a:cs typeface="Consolas"/>
                <a:sym typeface="Consolas"/>
              </a:rPr>
              <a:t>procedure</a:t>
            </a:r>
            <a:r>
              <a:rPr lang="es-ES" sz="1800">
                <a:solidFill>
                  <a:srgbClr val="000000"/>
                </a:solidFill>
                <a:latin typeface="Consolas"/>
                <a:ea typeface="Consolas"/>
                <a:cs typeface="Consolas"/>
                <a:sym typeface="Consolas"/>
              </a:rPr>
              <a:t> anula_cita</a:t>
            </a:r>
            <a:endParaRPr sz="1800">
              <a:solidFill>
                <a:srgbClr val="000000"/>
              </a:solidFill>
              <a:latin typeface="Consolas"/>
              <a:ea typeface="Consolas"/>
              <a:cs typeface="Consolas"/>
              <a:sym typeface="Consolas"/>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@pcod_cita </a:t>
            </a:r>
            <a:r>
              <a:rPr lang="es-ES" sz="1800">
                <a:solidFill>
                  <a:srgbClr val="0000FF"/>
                </a:solidFill>
                <a:latin typeface="Consolas"/>
                <a:ea typeface="Consolas"/>
                <a:cs typeface="Consolas"/>
                <a:sym typeface="Consolas"/>
              </a:rPr>
              <a:t>nvarchar</a:t>
            </a:r>
            <a:r>
              <a:rPr lang="es-ES" sz="1800">
                <a:solidFill>
                  <a:srgbClr val="808080"/>
                </a:solidFill>
                <a:latin typeface="Consolas"/>
                <a:ea typeface="Consolas"/>
                <a:cs typeface="Consolas"/>
                <a:sym typeface="Consolas"/>
              </a:rPr>
              <a:t>(</a:t>
            </a:r>
            <a:r>
              <a:rPr lang="es-ES" sz="1800">
                <a:solidFill>
                  <a:srgbClr val="000000"/>
                </a:solidFill>
                <a:latin typeface="Consolas"/>
                <a:ea typeface="Consolas"/>
                <a:cs typeface="Consolas"/>
                <a:sym typeface="Consolas"/>
              </a:rPr>
              <a:t>10</a:t>
            </a:r>
            <a:r>
              <a:rPr lang="es-E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marR="0" rtl="0" algn="l">
              <a:spcBef>
                <a:spcPts val="0"/>
              </a:spcBef>
              <a:spcAft>
                <a:spcPts val="0"/>
              </a:spcAft>
              <a:buNone/>
            </a:pPr>
            <a:r>
              <a:rPr lang="es-ES" sz="1800">
                <a:solidFill>
                  <a:srgbClr val="0000FF"/>
                </a:solidFill>
                <a:latin typeface="Consolas"/>
                <a:ea typeface="Consolas"/>
                <a:cs typeface="Consolas"/>
                <a:sym typeface="Consolas"/>
              </a:rPr>
              <a:t>as</a:t>
            </a:r>
            <a:endParaRPr sz="1800">
              <a:solidFill>
                <a:srgbClr val="000000"/>
              </a:solidFill>
              <a:latin typeface="Consolas"/>
              <a:ea typeface="Consolas"/>
              <a:cs typeface="Consolas"/>
              <a:sym typeface="Consolas"/>
            </a:endParaRPr>
          </a:p>
          <a:p>
            <a:pPr indent="0" lvl="0" marL="0" marR="0" rtl="0" algn="l">
              <a:spcBef>
                <a:spcPts val="0"/>
              </a:spcBef>
              <a:spcAft>
                <a:spcPts val="0"/>
              </a:spcAft>
              <a:buNone/>
            </a:pPr>
            <a:r>
              <a:rPr lang="es-ES" sz="1800">
                <a:solidFill>
                  <a:srgbClr val="FF00FF"/>
                </a:solidFill>
                <a:latin typeface="Consolas"/>
                <a:ea typeface="Consolas"/>
                <a:cs typeface="Consolas"/>
                <a:sym typeface="Consolas"/>
              </a:rPr>
              <a:t>update</a:t>
            </a:r>
            <a:r>
              <a:rPr lang="es-ES" sz="1800">
                <a:solidFill>
                  <a:srgbClr val="000000"/>
                </a:solidFill>
                <a:latin typeface="Consolas"/>
                <a:ea typeface="Consolas"/>
                <a:cs typeface="Consolas"/>
                <a:sym typeface="Consolas"/>
              </a:rPr>
              <a:t> cita </a:t>
            </a:r>
            <a:r>
              <a:rPr lang="es-ES" sz="1800">
                <a:solidFill>
                  <a:srgbClr val="0000FF"/>
                </a:solidFill>
                <a:latin typeface="Consolas"/>
                <a:ea typeface="Consolas"/>
                <a:cs typeface="Consolas"/>
                <a:sym typeface="Consolas"/>
              </a:rPr>
              <a:t>set</a:t>
            </a:r>
            <a:r>
              <a:rPr lang="es-ES" sz="1800">
                <a:solidFill>
                  <a:srgbClr val="000000"/>
                </a:solidFill>
                <a:latin typeface="Consolas"/>
                <a:ea typeface="Consolas"/>
                <a:cs typeface="Consolas"/>
                <a:sym typeface="Consolas"/>
              </a:rPr>
              <a:t> activo</a:t>
            </a:r>
            <a:r>
              <a:rPr lang="es-ES" sz="1800">
                <a:solidFill>
                  <a:srgbClr val="808080"/>
                </a:solidFill>
                <a:latin typeface="Consolas"/>
                <a:ea typeface="Consolas"/>
                <a:cs typeface="Consolas"/>
                <a:sym typeface="Consolas"/>
              </a:rPr>
              <a:t>=</a:t>
            </a:r>
            <a:r>
              <a:rPr lang="es-ES" sz="1800">
                <a:solidFill>
                  <a:srgbClr val="000000"/>
                </a:solidFill>
                <a:latin typeface="Consolas"/>
                <a:ea typeface="Consolas"/>
                <a:cs typeface="Consolas"/>
                <a:sym typeface="Consolas"/>
              </a:rPr>
              <a:t>0 </a:t>
            </a:r>
            <a:r>
              <a:rPr lang="es-ES" sz="1800">
                <a:solidFill>
                  <a:srgbClr val="0000FF"/>
                </a:solidFill>
                <a:latin typeface="Consolas"/>
                <a:ea typeface="Consolas"/>
                <a:cs typeface="Consolas"/>
                <a:sym typeface="Consolas"/>
              </a:rPr>
              <a:t>where</a:t>
            </a:r>
            <a:r>
              <a:rPr lang="es-ES" sz="1800">
                <a:solidFill>
                  <a:srgbClr val="000000"/>
                </a:solidFill>
                <a:latin typeface="Consolas"/>
                <a:ea typeface="Consolas"/>
                <a:cs typeface="Consolas"/>
                <a:sym typeface="Consolas"/>
              </a:rPr>
              <a:t> Cod_cita</a:t>
            </a:r>
            <a:r>
              <a:rPr lang="es-ES" sz="1800">
                <a:solidFill>
                  <a:srgbClr val="808080"/>
                </a:solidFill>
                <a:latin typeface="Consolas"/>
                <a:ea typeface="Consolas"/>
                <a:cs typeface="Consolas"/>
                <a:sym typeface="Consolas"/>
              </a:rPr>
              <a:t>=</a:t>
            </a:r>
            <a:r>
              <a:rPr lang="es-ES" sz="1800">
                <a:solidFill>
                  <a:srgbClr val="000000"/>
                </a:solidFill>
                <a:latin typeface="Consolas"/>
                <a:ea typeface="Consolas"/>
                <a:cs typeface="Consolas"/>
                <a:sym typeface="Consolas"/>
              </a:rPr>
              <a:t>@pcod_cita</a:t>
            </a:r>
            <a:endParaRPr sz="1800">
              <a:solidFill>
                <a:srgbClr val="000000"/>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rebuchet MS"/>
              <a:buNone/>
            </a:pPr>
            <a:r>
              <a:rPr b="1" lang="es-ES"/>
              <a:t>OTRO PROCEDIMIENTO QUE ES EXCECUTE NONQUERY</a:t>
            </a:r>
            <a:endParaRPr b="1"/>
          </a:p>
        </p:txBody>
      </p:sp>
      <p:pic>
        <p:nvPicPr>
          <p:cNvPr id="398" name="Google Shape;398;p26"/>
          <p:cNvPicPr preferRelativeResize="0"/>
          <p:nvPr>
            <p:ph idx="1" type="body"/>
          </p:nvPr>
        </p:nvPicPr>
        <p:blipFill rotWithShape="1">
          <a:blip r:embed="rId3">
            <a:alphaModFix/>
          </a:blip>
          <a:srcRect b="0" l="0" r="0" t="0"/>
          <a:stretch/>
        </p:blipFill>
        <p:spPr>
          <a:xfrm>
            <a:off x="750244" y="2336800"/>
            <a:ext cx="9475487" cy="3598863"/>
          </a:xfrm>
          <a:prstGeom prst="rect">
            <a:avLst/>
          </a:prstGeom>
          <a:noFill/>
          <a:ln>
            <a:noFill/>
          </a:ln>
        </p:spPr>
      </p:pic>
      <p:cxnSp>
        <p:nvCxnSpPr>
          <p:cNvPr id="399" name="Google Shape;399;p26"/>
          <p:cNvCxnSpPr>
            <a:endCxn id="400" idx="1"/>
          </p:cNvCxnSpPr>
          <p:nvPr/>
        </p:nvCxnSpPr>
        <p:spPr>
          <a:xfrm>
            <a:off x="2088332" y="4178647"/>
            <a:ext cx="2817300" cy="497700"/>
          </a:xfrm>
          <a:prstGeom prst="straightConnector1">
            <a:avLst/>
          </a:prstGeom>
          <a:noFill/>
          <a:ln cap="flat" cmpd="sng" w="9525">
            <a:solidFill>
              <a:schemeClr val="accent1"/>
            </a:solidFill>
            <a:prstDash val="solid"/>
            <a:round/>
            <a:headEnd len="sm" w="sm" type="none"/>
            <a:tailEnd len="med" w="med" type="triangle"/>
          </a:ln>
        </p:spPr>
      </p:cxnSp>
      <p:sp>
        <p:nvSpPr>
          <p:cNvPr id="400" name="Google Shape;400;p26"/>
          <p:cNvSpPr txBox="1"/>
          <p:nvPr/>
        </p:nvSpPr>
        <p:spPr>
          <a:xfrm>
            <a:off x="4905632" y="4491681"/>
            <a:ext cx="38940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Trebuchet MS"/>
                <a:ea typeface="Trebuchet MS"/>
                <a:cs typeface="Trebuchet MS"/>
                <a:sym typeface="Trebuchet MS"/>
              </a:rPr>
              <a:t>Ejecute cuando no sea una consulta</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27"/>
          <p:cNvSpPr txBox="1"/>
          <p:nvPr>
            <p:ph idx="1" type="body"/>
          </p:nvPr>
        </p:nvSpPr>
        <p:spPr>
          <a:xfrm>
            <a:off x="680321" y="691978"/>
            <a:ext cx="9613861" cy="524421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1000"/>
              <a:buChar char="•"/>
            </a:pPr>
            <a:r>
              <a:rPr lang="es-ES" sz="1000"/>
              <a:t> public bool Anular_cita(CECitas ocitas)// de CECitas recibe la información para guardar citas.</a:t>
            </a:r>
            <a:endParaRPr/>
          </a:p>
          <a:p>
            <a:pPr indent="-228600" lvl="0" marL="228600" rtl="0" algn="l">
              <a:lnSpc>
                <a:spcPct val="90000"/>
              </a:lnSpc>
              <a:spcBef>
                <a:spcPts val="1000"/>
              </a:spcBef>
              <a:spcAft>
                <a:spcPts val="0"/>
              </a:spcAft>
              <a:buClr>
                <a:schemeClr val="lt1"/>
              </a:buClr>
              <a:buSzPts val="1000"/>
              <a:buChar char="•"/>
            </a:pPr>
            <a:r>
              <a:rPr lang="es-ES" sz="1000"/>
              <a:t>         {</a:t>
            </a:r>
            <a:endParaRPr/>
          </a:p>
          <a:p>
            <a:pPr indent="-228600" lvl="0" marL="228600" rtl="0" algn="l">
              <a:lnSpc>
                <a:spcPct val="90000"/>
              </a:lnSpc>
              <a:spcBef>
                <a:spcPts val="1000"/>
              </a:spcBef>
              <a:spcAft>
                <a:spcPts val="0"/>
              </a:spcAft>
              <a:buClr>
                <a:schemeClr val="lt1"/>
              </a:buClr>
              <a:buSzPts val="1000"/>
              <a:buChar char="•"/>
            </a:pPr>
            <a:r>
              <a:rPr lang="es-ES" sz="1000"/>
              <a:t>         //Se realiza un crud dependiendo de los procedimientos almacenados que se han realizado, se realiza un método por cada procedimiento</a:t>
            </a:r>
            <a:endParaRPr/>
          </a:p>
          <a:p>
            <a:pPr indent="-228600" lvl="0" marL="228600" rtl="0" algn="l">
              <a:lnSpc>
                <a:spcPct val="90000"/>
              </a:lnSpc>
              <a:spcBef>
                <a:spcPts val="1000"/>
              </a:spcBef>
              <a:spcAft>
                <a:spcPts val="0"/>
              </a:spcAft>
              <a:buClr>
                <a:schemeClr val="lt1"/>
              </a:buClr>
              <a:buSzPts val="1000"/>
              <a:buChar char="•"/>
            </a:pPr>
            <a:r>
              <a:rPr lang="es-ES" sz="1000"/>
              <a:t>          try  // desactiva la recoleccion automatica de errores</a:t>
            </a:r>
            <a:endParaRPr/>
          </a:p>
          <a:p>
            <a:pPr indent="-228600" lvl="0" marL="228600" rtl="0" algn="l">
              <a:lnSpc>
                <a:spcPct val="90000"/>
              </a:lnSpc>
              <a:spcBef>
                <a:spcPts val="1000"/>
              </a:spcBef>
              <a:spcAft>
                <a:spcPts val="0"/>
              </a:spcAft>
              <a:buClr>
                <a:schemeClr val="lt1"/>
              </a:buClr>
              <a:buSzPts val="1000"/>
              <a:buChar char="•"/>
            </a:pPr>
            <a:r>
              <a:rPr lang="es-ES" sz="1000"/>
              <a:t>          {</a:t>
            </a:r>
            <a:endParaRPr/>
          </a:p>
          <a:p>
            <a:pPr indent="-165100" lvl="0" marL="228600" rtl="0" algn="l">
              <a:lnSpc>
                <a:spcPct val="90000"/>
              </a:lnSpc>
              <a:spcBef>
                <a:spcPts val="1000"/>
              </a:spcBef>
              <a:spcAft>
                <a:spcPts val="0"/>
              </a:spcAft>
              <a:buClr>
                <a:schemeClr val="lt1"/>
              </a:buClr>
              <a:buSzPts val="1000"/>
              <a:buNone/>
            </a:pPr>
            <a:r>
              <a:t/>
            </a:r>
            <a:endParaRPr sz="1000"/>
          </a:p>
          <a:p>
            <a:pPr indent="-228600" lvl="0" marL="228600" rtl="0" algn="l">
              <a:lnSpc>
                <a:spcPct val="90000"/>
              </a:lnSpc>
              <a:spcBef>
                <a:spcPts val="1000"/>
              </a:spcBef>
              <a:spcAft>
                <a:spcPts val="0"/>
              </a:spcAft>
              <a:buClr>
                <a:schemeClr val="lt1"/>
              </a:buClr>
              <a:buSzPts val="1000"/>
              <a:buChar char="•"/>
            </a:pPr>
            <a:r>
              <a:rPr lang="es-ES" sz="1000"/>
              <a:t>        ocmd.CommandType = CommandType.StoredProcedure;// comando de sql para abrir la conexión</a:t>
            </a:r>
            <a:endParaRPr/>
          </a:p>
          <a:p>
            <a:pPr indent="-228600" lvl="0" marL="228600" rtl="0" algn="l">
              <a:lnSpc>
                <a:spcPct val="90000"/>
              </a:lnSpc>
              <a:spcBef>
                <a:spcPts val="1000"/>
              </a:spcBef>
              <a:spcAft>
                <a:spcPts val="0"/>
              </a:spcAft>
              <a:buClr>
                <a:schemeClr val="lt1"/>
              </a:buClr>
              <a:buSzPts val="1000"/>
              <a:buChar char="•"/>
            </a:pPr>
            <a:r>
              <a:rPr lang="es-ES" sz="1000"/>
              <a:t>        ocmd.Connection = oconexion.conectar("BDHospital");// se emplea para conectar</a:t>
            </a:r>
            <a:endParaRPr/>
          </a:p>
          <a:p>
            <a:pPr indent="-228600" lvl="0" marL="228600" rtl="0" algn="l">
              <a:lnSpc>
                <a:spcPct val="90000"/>
              </a:lnSpc>
              <a:spcBef>
                <a:spcPts val="1000"/>
              </a:spcBef>
              <a:spcAft>
                <a:spcPts val="0"/>
              </a:spcAft>
              <a:buClr>
                <a:schemeClr val="lt1"/>
              </a:buClr>
              <a:buSzPts val="1000"/>
              <a:buChar char="•"/>
            </a:pPr>
            <a:r>
              <a:rPr lang="es-ES" sz="1000"/>
              <a:t>        ocmd.CommandText = "anula_cita";</a:t>
            </a:r>
            <a:endParaRPr/>
          </a:p>
          <a:p>
            <a:pPr indent="-228600" lvl="0" marL="228600" rtl="0" algn="l">
              <a:lnSpc>
                <a:spcPct val="90000"/>
              </a:lnSpc>
              <a:spcBef>
                <a:spcPts val="1000"/>
              </a:spcBef>
              <a:spcAft>
                <a:spcPts val="0"/>
              </a:spcAft>
              <a:buClr>
                <a:schemeClr val="lt1"/>
              </a:buClr>
              <a:buSzPts val="1000"/>
              <a:buChar char="•"/>
            </a:pPr>
            <a:r>
              <a:rPr lang="es-ES" sz="1000"/>
              <a:t>        ocmd.Parameters.Add("@Cod_cita", ocitas.Cod_cita1);</a:t>
            </a:r>
            <a:endParaRPr/>
          </a:p>
          <a:p>
            <a:pPr indent="-228600" lvl="0" marL="228600" rtl="0" algn="l">
              <a:lnSpc>
                <a:spcPct val="90000"/>
              </a:lnSpc>
              <a:spcBef>
                <a:spcPts val="1000"/>
              </a:spcBef>
              <a:spcAft>
                <a:spcPts val="0"/>
              </a:spcAft>
              <a:buClr>
                <a:schemeClr val="lt1"/>
              </a:buClr>
              <a:buSzPts val="1000"/>
              <a:buChar char="•"/>
            </a:pPr>
            <a:r>
              <a:rPr lang="es-ES" sz="1000"/>
              <a:t>        ocmd.ExecuteNonQuery();</a:t>
            </a:r>
            <a:endParaRPr/>
          </a:p>
          <a:p>
            <a:pPr indent="-228600" lvl="0" marL="228600" rtl="0" algn="l">
              <a:lnSpc>
                <a:spcPct val="90000"/>
              </a:lnSpc>
              <a:spcBef>
                <a:spcPts val="1000"/>
              </a:spcBef>
              <a:spcAft>
                <a:spcPts val="0"/>
              </a:spcAft>
              <a:buClr>
                <a:schemeClr val="lt1"/>
              </a:buClr>
              <a:buSzPts val="1000"/>
              <a:buChar char="•"/>
            </a:pPr>
            <a:r>
              <a:rPr lang="es-ES" sz="1000"/>
              <a:t>        return true;</a:t>
            </a:r>
            <a:endParaRPr/>
          </a:p>
          <a:p>
            <a:pPr indent="-165100" lvl="0" marL="228600" rtl="0" algn="l">
              <a:lnSpc>
                <a:spcPct val="90000"/>
              </a:lnSpc>
              <a:spcBef>
                <a:spcPts val="1000"/>
              </a:spcBef>
              <a:spcAft>
                <a:spcPts val="0"/>
              </a:spcAft>
              <a:buClr>
                <a:schemeClr val="lt1"/>
              </a:buClr>
              <a:buSzPts val="1000"/>
              <a:buNone/>
            </a:pPr>
            <a:r>
              <a:t/>
            </a:r>
            <a:endParaRPr sz="1000"/>
          </a:p>
          <a:p>
            <a:pPr indent="-228600" lvl="0" marL="228600" rtl="0" algn="l">
              <a:lnSpc>
                <a:spcPct val="90000"/>
              </a:lnSpc>
              <a:spcBef>
                <a:spcPts val="1000"/>
              </a:spcBef>
              <a:spcAft>
                <a:spcPts val="0"/>
              </a:spcAft>
              <a:buClr>
                <a:schemeClr val="lt1"/>
              </a:buClr>
              <a:buSzPts val="1000"/>
              <a:buChar char="•"/>
            </a:pPr>
            <a:r>
              <a:rPr lang="es-ES" sz="1000"/>
              <a:t>         }</a:t>
            </a:r>
            <a:endParaRPr/>
          </a:p>
          <a:p>
            <a:pPr indent="-228600" lvl="0" marL="228600" rtl="0" algn="l">
              <a:lnSpc>
                <a:spcPct val="90000"/>
              </a:lnSpc>
              <a:spcBef>
                <a:spcPts val="1000"/>
              </a:spcBef>
              <a:spcAft>
                <a:spcPts val="0"/>
              </a:spcAft>
              <a:buClr>
                <a:schemeClr val="lt1"/>
              </a:buClr>
              <a:buSzPts val="1000"/>
              <a:buChar char="•"/>
            </a:pPr>
            <a:r>
              <a:rPr lang="es-ES" sz="1000"/>
              <a:t>   </a:t>
            </a:r>
            <a:endParaRPr/>
          </a:p>
          <a:p>
            <a:pPr indent="-228600" lvl="0" marL="228600" rtl="0" algn="l">
              <a:lnSpc>
                <a:spcPct val="90000"/>
              </a:lnSpc>
              <a:spcBef>
                <a:spcPts val="1000"/>
              </a:spcBef>
              <a:spcAft>
                <a:spcPts val="0"/>
              </a:spcAft>
              <a:buClr>
                <a:schemeClr val="lt1"/>
              </a:buClr>
              <a:buSzPts val="1000"/>
              <a:buChar char="•"/>
            </a:pPr>
            <a:r>
              <a:rPr lang="es-ES" sz="1000"/>
              <a:t>               </a:t>
            </a:r>
            <a:endParaRPr/>
          </a:p>
          <a:p>
            <a:pPr indent="-228600" lvl="0" marL="228600" rtl="0" algn="l">
              <a:lnSpc>
                <a:spcPct val="90000"/>
              </a:lnSpc>
              <a:spcBef>
                <a:spcPts val="1000"/>
              </a:spcBef>
              <a:spcAft>
                <a:spcPts val="0"/>
              </a:spcAft>
              <a:buClr>
                <a:schemeClr val="lt1"/>
              </a:buClr>
              <a:buSzPts val="1000"/>
              <a:buChar char="•"/>
            </a:pPr>
            <a:r>
              <a:rPr lang="es-ES" sz="1000"/>
              <a:t>                catch (Exception err)</a:t>
            </a:r>
            <a:endParaRPr/>
          </a:p>
          <a:p>
            <a:pPr indent="-228600" lvl="0" marL="228600" rtl="0" algn="l">
              <a:lnSpc>
                <a:spcPct val="90000"/>
              </a:lnSpc>
              <a:spcBef>
                <a:spcPts val="1000"/>
              </a:spcBef>
              <a:spcAft>
                <a:spcPts val="0"/>
              </a:spcAft>
              <a:buClr>
                <a:schemeClr val="lt1"/>
              </a:buClr>
              <a:buSzPts val="1000"/>
              <a:buChar char="•"/>
            </a:pPr>
            <a:r>
              <a:rPr lang="es-ES" sz="1000"/>
              <a:t>    {</a:t>
            </a:r>
            <a:endParaRPr/>
          </a:p>
          <a:p>
            <a:pPr indent="-228600" lvl="0" marL="228600" rtl="0" algn="l">
              <a:lnSpc>
                <a:spcPct val="90000"/>
              </a:lnSpc>
              <a:spcBef>
                <a:spcPts val="1000"/>
              </a:spcBef>
              <a:spcAft>
                <a:spcPts val="0"/>
              </a:spcAft>
              <a:buClr>
                <a:schemeClr val="lt1"/>
              </a:buClr>
              <a:buSzPts val="1000"/>
              <a:buChar char="•"/>
            </a:pPr>
            <a:r>
              <a:rPr lang="es-ES" sz="1000"/>
              <a:t>        throw new Exception(err.Message); // solo se ejecuta si hay error</a:t>
            </a:r>
            <a:endParaRPr/>
          </a:p>
          <a:p>
            <a:pPr indent="-228600" lvl="0" marL="228600" rtl="0" algn="l">
              <a:lnSpc>
                <a:spcPct val="90000"/>
              </a:lnSpc>
              <a:spcBef>
                <a:spcPts val="1000"/>
              </a:spcBef>
              <a:spcAft>
                <a:spcPts val="0"/>
              </a:spcAft>
              <a:buClr>
                <a:schemeClr val="lt1"/>
              </a:buClr>
              <a:buSzPts val="1000"/>
              <a:buChar char="•"/>
            </a:pPr>
            <a:r>
              <a:rPr lang="es-ES" sz="1000"/>
              <a:t>    }</a:t>
            </a:r>
            <a:endParaRPr/>
          </a:p>
          <a:p>
            <a:pPr indent="-228600" lvl="0" marL="228600" rtl="0" algn="l">
              <a:lnSpc>
                <a:spcPct val="90000"/>
              </a:lnSpc>
              <a:spcBef>
                <a:spcPts val="1000"/>
              </a:spcBef>
              <a:spcAft>
                <a:spcPts val="0"/>
              </a:spcAft>
              <a:buClr>
                <a:schemeClr val="lt1"/>
              </a:buClr>
              <a:buSzPts val="1000"/>
              <a:buChar char="•"/>
            </a:pPr>
            <a:r>
              <a:rPr lang="es-ES" sz="1000"/>
              <a:t>}</a:t>
            </a:r>
            <a:endParaRPr/>
          </a:p>
          <a:p>
            <a:pPr indent="-165100" lvl="0" marL="228600" rtl="0" algn="l">
              <a:lnSpc>
                <a:spcPct val="90000"/>
              </a:lnSpc>
              <a:spcBef>
                <a:spcPts val="1000"/>
              </a:spcBef>
              <a:spcAft>
                <a:spcPts val="0"/>
              </a:spcAft>
              <a:buClr>
                <a:schemeClr val="lt1"/>
              </a:buClr>
              <a:buSzPts val="1000"/>
              <a:buNone/>
            </a:pPr>
            <a:r>
              <a:t/>
            </a:r>
            <a:endParaRPr sz="1000"/>
          </a:p>
          <a:p>
            <a:pPr indent="-228600" lvl="0" marL="228600" rtl="0" algn="l">
              <a:lnSpc>
                <a:spcPct val="90000"/>
              </a:lnSpc>
              <a:spcBef>
                <a:spcPts val="1000"/>
              </a:spcBef>
              <a:spcAft>
                <a:spcPts val="0"/>
              </a:spcAft>
              <a:buClr>
                <a:schemeClr val="lt1"/>
              </a:buClr>
              <a:buSzPts val="1000"/>
              <a:buChar char="•"/>
            </a:pPr>
            <a:r>
              <a:rPr lang="es-ES" sz="1000"/>
              <a:t>    }</a:t>
            </a:r>
            <a:endParaRPr/>
          </a:p>
          <a:p>
            <a:pPr indent="-228600" lvl="0" marL="228600" rtl="0" algn="l">
              <a:lnSpc>
                <a:spcPct val="90000"/>
              </a:lnSpc>
              <a:spcBef>
                <a:spcPts val="1000"/>
              </a:spcBef>
              <a:spcAft>
                <a:spcPts val="0"/>
              </a:spcAft>
              <a:buClr>
                <a:schemeClr val="lt1"/>
              </a:buClr>
              <a:buSzPts val="1000"/>
              <a:buChar char="•"/>
            </a:pPr>
            <a:r>
              <a:rPr lang="es-ES" sz="1000"/>
              <a:t>}</a:t>
            </a:r>
            <a:endParaRPr/>
          </a:p>
          <a:p>
            <a:pPr indent="0" lvl="0" marL="0" rtl="0" algn="l">
              <a:lnSpc>
                <a:spcPct val="90000"/>
              </a:lnSpc>
              <a:spcBef>
                <a:spcPts val="1000"/>
              </a:spcBef>
              <a:spcAft>
                <a:spcPts val="0"/>
              </a:spcAft>
              <a:buClr>
                <a:schemeClr val="lt1"/>
              </a:buClr>
              <a:buSzPts val="1000"/>
              <a:buNone/>
            </a:pPr>
            <a:r>
              <a:t/>
            </a:r>
            <a:endParaRPr sz="1000"/>
          </a:p>
        </p:txBody>
      </p:sp>
      <p:sp>
        <p:nvSpPr>
          <p:cNvPr id="406" name="Google Shape;406;p27"/>
          <p:cNvSpPr txBox="1"/>
          <p:nvPr/>
        </p:nvSpPr>
        <p:spPr>
          <a:xfrm>
            <a:off x="2817341" y="197708"/>
            <a:ext cx="338573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lt1"/>
                </a:solidFill>
                <a:latin typeface="Trebuchet MS"/>
                <a:ea typeface="Trebuchet MS"/>
                <a:cs typeface="Trebuchet MS"/>
                <a:sym typeface="Trebuchet MS"/>
              </a:rPr>
              <a:t>CÓDIGO EXECUTE NON QUERY</a:t>
            </a:r>
            <a:endParaRPr b="1" sz="1800">
              <a:solidFill>
                <a:schemeClr val="lt1"/>
              </a:solidFill>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s-ES"/>
              <a:t>CONSULTAR</a:t>
            </a:r>
            <a:endParaRPr b="1"/>
          </a:p>
        </p:txBody>
      </p:sp>
      <p:sp>
        <p:nvSpPr>
          <p:cNvPr id="412" name="Google Shape;412;p28"/>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s-ES"/>
              <a:t>Comenzamos con los select ósea un </a:t>
            </a:r>
            <a:r>
              <a:rPr b="1" lang="es-ES" u="sng"/>
              <a:t>EXECUTEQUERY </a:t>
            </a:r>
            <a:endParaRPr b="1" u="sng"/>
          </a:p>
        </p:txBody>
      </p:sp>
      <p:pic>
        <p:nvPicPr>
          <p:cNvPr id="413" name="Google Shape;413;p28"/>
          <p:cNvPicPr preferRelativeResize="0"/>
          <p:nvPr/>
        </p:nvPicPr>
        <p:blipFill rotWithShape="1">
          <a:blip r:embed="rId3">
            <a:alphaModFix/>
          </a:blip>
          <a:srcRect b="0" l="0" r="0" t="0"/>
          <a:stretch/>
        </p:blipFill>
        <p:spPr>
          <a:xfrm>
            <a:off x="427208" y="2881698"/>
            <a:ext cx="6434911" cy="2629416"/>
          </a:xfrm>
          <a:prstGeom prst="rect">
            <a:avLst/>
          </a:prstGeom>
          <a:noFill/>
          <a:ln>
            <a:noFill/>
          </a:ln>
        </p:spPr>
      </p:pic>
      <p:sp>
        <p:nvSpPr>
          <p:cNvPr id="414" name="Google Shape;414;p28"/>
          <p:cNvSpPr txBox="1"/>
          <p:nvPr/>
        </p:nvSpPr>
        <p:spPr>
          <a:xfrm>
            <a:off x="922638" y="5766486"/>
            <a:ext cx="47997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Se maneja un </a:t>
            </a:r>
            <a:r>
              <a:rPr b="1" lang="es-ES" sz="1800" u="sng">
                <a:solidFill>
                  <a:schemeClr val="lt1"/>
                </a:solidFill>
                <a:latin typeface="Trebuchet MS"/>
                <a:ea typeface="Trebuchet MS"/>
                <a:cs typeface="Trebuchet MS"/>
                <a:sym typeface="Trebuchet MS"/>
              </a:rPr>
              <a:t>DataSet</a:t>
            </a:r>
            <a:r>
              <a:rPr lang="es-ES" sz="1800">
                <a:solidFill>
                  <a:schemeClr val="lt1"/>
                </a:solidFill>
                <a:latin typeface="Trebuchet MS"/>
                <a:ea typeface="Trebuchet MS"/>
                <a:cs typeface="Trebuchet MS"/>
                <a:sym typeface="Trebuchet MS"/>
              </a:rPr>
              <a:t> y un </a:t>
            </a:r>
            <a:r>
              <a:rPr b="1" lang="es-ES" sz="1800" u="sng">
                <a:solidFill>
                  <a:schemeClr val="lt1"/>
                </a:solidFill>
                <a:latin typeface="Trebuchet MS"/>
                <a:ea typeface="Trebuchet MS"/>
                <a:cs typeface="Trebuchet MS"/>
                <a:sym typeface="Trebuchet MS"/>
              </a:rPr>
              <a:t>SqlDataAdapter </a:t>
            </a:r>
            <a:endParaRPr b="1" sz="1800" u="sng">
              <a:solidFill>
                <a:schemeClr val="lt1"/>
              </a:solidFill>
              <a:latin typeface="Trebuchet MS"/>
              <a:ea typeface="Trebuchet MS"/>
              <a:cs typeface="Trebuchet MS"/>
              <a:sym typeface="Trebuchet MS"/>
            </a:endParaRPr>
          </a:p>
        </p:txBody>
      </p:sp>
      <p:sp>
        <p:nvSpPr>
          <p:cNvPr id="415" name="Google Shape;415;p28"/>
          <p:cNvSpPr txBox="1"/>
          <p:nvPr/>
        </p:nvSpPr>
        <p:spPr>
          <a:xfrm>
            <a:off x="7364627" y="3171568"/>
            <a:ext cx="520161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u="sng">
                <a:solidFill>
                  <a:schemeClr val="lt1"/>
                </a:solidFill>
                <a:latin typeface="Trebuchet MS"/>
                <a:ea typeface="Trebuchet MS"/>
                <a:cs typeface="Trebuchet MS"/>
                <a:sym typeface="Trebuchet MS"/>
              </a:rPr>
              <a:t>SQLDATAADAPTER: 1.</a:t>
            </a:r>
            <a:r>
              <a:rPr b="1" lang="es-ES" sz="1800">
                <a:solidFill>
                  <a:schemeClr val="lt1"/>
                </a:solidFill>
                <a:latin typeface="Trebuchet MS"/>
                <a:ea typeface="Trebuchet MS"/>
                <a:cs typeface="Trebuchet MS"/>
                <a:sym typeface="Trebuchet MS"/>
              </a:rPr>
              <a:t>Es un adaptador de Base </a:t>
            </a:r>
            <a:endParaRPr/>
          </a:p>
          <a:p>
            <a:pPr indent="0" lvl="0" marL="0" marR="0" rtl="0" algn="l">
              <a:spcBef>
                <a:spcPts val="0"/>
              </a:spcBef>
              <a:spcAft>
                <a:spcPts val="0"/>
              </a:spcAft>
              <a:buNone/>
            </a:pPr>
            <a:r>
              <a:rPr b="1" lang="es-ES" sz="1800">
                <a:solidFill>
                  <a:schemeClr val="lt1"/>
                </a:solidFill>
                <a:latin typeface="Trebuchet MS"/>
                <a:ea typeface="Trebuchet MS"/>
                <a:cs typeface="Trebuchet MS"/>
                <a:sym typeface="Trebuchet MS"/>
              </a:rPr>
              <a:t>De datos para que el 2.lenguaje de </a:t>
            </a:r>
            <a:endParaRPr/>
          </a:p>
          <a:p>
            <a:pPr indent="0" lvl="0" marL="0" marR="0" rtl="0" algn="l">
              <a:spcBef>
                <a:spcPts val="0"/>
              </a:spcBef>
              <a:spcAft>
                <a:spcPts val="0"/>
              </a:spcAft>
              <a:buNone/>
            </a:pPr>
            <a:r>
              <a:rPr b="1" lang="es-ES" sz="1800">
                <a:solidFill>
                  <a:schemeClr val="lt1"/>
                </a:solidFill>
                <a:latin typeface="Trebuchet MS"/>
                <a:ea typeface="Trebuchet MS"/>
                <a:cs typeface="Trebuchet MS"/>
                <a:sym typeface="Trebuchet MS"/>
              </a:rPr>
              <a:t>Programación lo interprete</a:t>
            </a:r>
            <a:endParaRPr sz="1800">
              <a:solidFill>
                <a:schemeClr val="lt1"/>
              </a:solidFill>
              <a:latin typeface="Trebuchet MS"/>
              <a:ea typeface="Trebuchet MS"/>
              <a:cs typeface="Trebuchet MS"/>
              <a:sym typeface="Trebuchet MS"/>
            </a:endParaRPr>
          </a:p>
        </p:txBody>
      </p:sp>
      <p:sp>
        <p:nvSpPr>
          <p:cNvPr id="416" name="Google Shape;416;p28"/>
          <p:cNvSpPr txBox="1"/>
          <p:nvPr/>
        </p:nvSpPr>
        <p:spPr>
          <a:xfrm>
            <a:off x="606181" y="2986902"/>
            <a:ext cx="3914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Trebuchet MS"/>
                <a:ea typeface="Trebuchet MS"/>
                <a:cs typeface="Trebuchet MS"/>
                <a:sym typeface="Trebuchet MS"/>
              </a:rPr>
              <a:t>1.</a:t>
            </a:r>
            <a:endParaRPr sz="1800">
              <a:solidFill>
                <a:schemeClr val="dk1"/>
              </a:solidFill>
              <a:latin typeface="Trebuchet MS"/>
              <a:ea typeface="Trebuchet MS"/>
              <a:cs typeface="Trebuchet MS"/>
              <a:sym typeface="Trebuchet MS"/>
            </a:endParaRPr>
          </a:p>
        </p:txBody>
      </p:sp>
      <p:sp>
        <p:nvSpPr>
          <p:cNvPr id="417" name="Google Shape;417;p28"/>
          <p:cNvSpPr txBox="1"/>
          <p:nvPr/>
        </p:nvSpPr>
        <p:spPr>
          <a:xfrm>
            <a:off x="3614549" y="3036329"/>
            <a:ext cx="3914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Trebuchet MS"/>
                <a:ea typeface="Trebuchet MS"/>
                <a:cs typeface="Trebuchet MS"/>
                <a:sym typeface="Trebuchet MS"/>
              </a:rPr>
              <a:t>2.</a:t>
            </a:r>
            <a:endParaRPr sz="1800">
              <a:solidFill>
                <a:schemeClr val="dk1"/>
              </a:solidFill>
              <a:latin typeface="Trebuchet MS"/>
              <a:ea typeface="Trebuchet MS"/>
              <a:cs typeface="Trebuchet MS"/>
              <a:sym typeface="Trebuchet MS"/>
            </a:endParaRPr>
          </a:p>
        </p:txBody>
      </p:sp>
      <p:sp>
        <p:nvSpPr>
          <p:cNvPr id="418" name="Google Shape;418;p28"/>
          <p:cNvSpPr txBox="1"/>
          <p:nvPr/>
        </p:nvSpPr>
        <p:spPr>
          <a:xfrm>
            <a:off x="7422292" y="4228273"/>
            <a:ext cx="39062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El adaptador de datos es el de SQL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rebuchet MS"/>
              <a:buNone/>
            </a:pPr>
            <a:r>
              <a:rPr b="1" lang="es-ES"/>
              <a:t>QUE ME TOME AUNQUE LA CONSULTA ESTE VACÍA</a:t>
            </a:r>
            <a:endParaRPr b="1"/>
          </a:p>
        </p:txBody>
      </p:sp>
      <p:cxnSp>
        <p:nvCxnSpPr>
          <p:cNvPr id="424" name="Google Shape;424;p29"/>
          <p:cNvCxnSpPr/>
          <p:nvPr/>
        </p:nvCxnSpPr>
        <p:spPr>
          <a:xfrm flipH="1">
            <a:off x="1458097" y="3682314"/>
            <a:ext cx="1243914" cy="8237"/>
          </a:xfrm>
          <a:prstGeom prst="straightConnector1">
            <a:avLst/>
          </a:prstGeom>
          <a:noFill/>
          <a:ln cap="flat" cmpd="sng" w="9525">
            <a:solidFill>
              <a:schemeClr val="accent1"/>
            </a:solidFill>
            <a:prstDash val="solid"/>
            <a:round/>
            <a:headEnd len="sm" w="sm" type="none"/>
            <a:tailEnd len="med" w="med" type="triangle"/>
          </a:ln>
        </p:spPr>
      </p:cxnSp>
      <p:sp>
        <p:nvSpPr>
          <p:cNvPr id="425" name="Google Shape;425;p29"/>
          <p:cNvSpPr txBox="1"/>
          <p:nvPr/>
        </p:nvSpPr>
        <p:spPr>
          <a:xfrm>
            <a:off x="163827" y="3376474"/>
            <a:ext cx="223811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Trebuchet MS"/>
                <a:ea typeface="Trebuchet MS"/>
                <a:cs typeface="Trebuchet MS"/>
                <a:sym typeface="Trebuchet MS"/>
              </a:rPr>
              <a:t>Que la tome </a:t>
            </a:r>
            <a:endParaRPr/>
          </a:p>
          <a:p>
            <a:pPr indent="0" lvl="0" marL="0" marR="0" rtl="0" algn="l">
              <a:spcBef>
                <a:spcPts val="0"/>
              </a:spcBef>
              <a:spcAft>
                <a:spcPts val="0"/>
              </a:spcAft>
              <a:buNone/>
            </a:pPr>
            <a:r>
              <a:rPr b="1" lang="es-ES" sz="1800">
                <a:solidFill>
                  <a:schemeClr val="dk1"/>
                </a:solidFill>
                <a:latin typeface="Trebuchet MS"/>
                <a:ea typeface="Trebuchet MS"/>
                <a:cs typeface="Trebuchet MS"/>
                <a:sym typeface="Trebuchet MS"/>
              </a:rPr>
              <a:t>Aunque la consulta</a:t>
            </a:r>
            <a:endParaRPr/>
          </a:p>
          <a:p>
            <a:pPr indent="0" lvl="0" marL="0" marR="0" rtl="0" algn="l">
              <a:spcBef>
                <a:spcPts val="0"/>
              </a:spcBef>
              <a:spcAft>
                <a:spcPts val="0"/>
              </a:spcAft>
              <a:buNone/>
            </a:pPr>
            <a:r>
              <a:rPr b="1" lang="es-ES" sz="1800">
                <a:solidFill>
                  <a:schemeClr val="dk1"/>
                </a:solidFill>
                <a:latin typeface="Trebuchet MS"/>
                <a:ea typeface="Trebuchet MS"/>
                <a:cs typeface="Trebuchet MS"/>
                <a:sym typeface="Trebuchet MS"/>
              </a:rPr>
              <a:t>Este vacía</a:t>
            </a:r>
            <a:endParaRPr b="1" sz="1800">
              <a:solidFill>
                <a:schemeClr val="dk1"/>
              </a:solidFill>
              <a:latin typeface="Trebuchet MS"/>
              <a:ea typeface="Trebuchet MS"/>
              <a:cs typeface="Trebuchet MS"/>
              <a:sym typeface="Trebuchet MS"/>
            </a:endParaRPr>
          </a:p>
        </p:txBody>
      </p:sp>
      <p:sp>
        <p:nvSpPr>
          <p:cNvPr id="426" name="Google Shape;426;p29"/>
          <p:cNvSpPr txBox="1"/>
          <p:nvPr/>
        </p:nvSpPr>
        <p:spPr>
          <a:xfrm>
            <a:off x="2003614" y="6161902"/>
            <a:ext cx="51435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Trebuchet MS"/>
                <a:ea typeface="Trebuchet MS"/>
                <a:cs typeface="Trebuchet MS"/>
                <a:sym typeface="Trebuchet MS"/>
              </a:rPr>
              <a:t>Adaptador del sql a lenguaje de programación</a:t>
            </a:r>
            <a:endParaRPr b="1" sz="1800">
              <a:solidFill>
                <a:schemeClr val="dk1"/>
              </a:solidFill>
              <a:latin typeface="Trebuchet MS"/>
              <a:ea typeface="Trebuchet MS"/>
              <a:cs typeface="Trebuchet MS"/>
              <a:sym typeface="Trebuchet MS"/>
            </a:endParaRPr>
          </a:p>
        </p:txBody>
      </p:sp>
      <p:pic>
        <p:nvPicPr>
          <p:cNvPr id="427" name="Google Shape;427;p29"/>
          <p:cNvPicPr preferRelativeResize="0"/>
          <p:nvPr>
            <p:ph idx="1" type="body"/>
          </p:nvPr>
        </p:nvPicPr>
        <p:blipFill rotWithShape="1">
          <a:blip r:embed="rId3">
            <a:alphaModFix/>
          </a:blip>
          <a:srcRect b="0" l="0" r="0" t="0"/>
          <a:stretch/>
        </p:blipFill>
        <p:spPr>
          <a:xfrm>
            <a:off x="2378156" y="1777574"/>
            <a:ext cx="7469048" cy="3598863"/>
          </a:xfrm>
          <a:prstGeom prst="rect">
            <a:avLst/>
          </a:prstGeom>
          <a:noFill/>
          <a:ln>
            <a:noFill/>
          </a:ln>
        </p:spPr>
      </p:pic>
      <p:sp>
        <p:nvSpPr>
          <p:cNvPr id="428" name="Google Shape;428;p29"/>
          <p:cNvSpPr txBox="1"/>
          <p:nvPr/>
        </p:nvSpPr>
        <p:spPr>
          <a:xfrm>
            <a:off x="358753" y="5799437"/>
            <a:ext cx="40863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dk1"/>
                </a:solidFill>
                <a:latin typeface="Trebuchet MS"/>
                <a:ea typeface="Trebuchet MS"/>
                <a:cs typeface="Trebuchet MS"/>
                <a:sym typeface="Trebuchet MS"/>
              </a:rPr>
              <a:t>Es una tabla de datos o varias tablas</a:t>
            </a:r>
            <a:endParaRPr b="1" sz="1800">
              <a:solidFill>
                <a:schemeClr val="dk1"/>
              </a:solidFill>
              <a:latin typeface="Trebuchet MS"/>
              <a:ea typeface="Trebuchet MS"/>
              <a:cs typeface="Trebuchet MS"/>
              <a:sym typeface="Trebuchet MS"/>
            </a:endParaRPr>
          </a:p>
        </p:txBody>
      </p:sp>
      <p:sp>
        <p:nvSpPr>
          <p:cNvPr id="429" name="Google Shape;429;p29"/>
          <p:cNvSpPr txBox="1"/>
          <p:nvPr/>
        </p:nvSpPr>
        <p:spPr>
          <a:xfrm>
            <a:off x="7282249" y="5799437"/>
            <a:ext cx="502490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u="sng">
                <a:solidFill>
                  <a:schemeClr val="dk1"/>
                </a:solidFill>
                <a:latin typeface="Trebuchet MS"/>
                <a:ea typeface="Trebuchet MS"/>
                <a:cs typeface="Trebuchet MS"/>
                <a:sym typeface="Trebuchet MS"/>
              </a:rPr>
              <a:t>DataSet</a:t>
            </a:r>
            <a:r>
              <a:rPr b="1" lang="es-ES" sz="1800">
                <a:solidFill>
                  <a:schemeClr val="dk1"/>
                </a:solidFill>
                <a:latin typeface="Trebuchet MS"/>
                <a:ea typeface="Trebuchet MS"/>
                <a:cs typeface="Trebuchet MS"/>
                <a:sym typeface="Trebuchet MS"/>
              </a:rPr>
              <a:t>: Es un juego de tablas, donde se </a:t>
            </a:r>
            <a:endParaRPr/>
          </a:p>
          <a:p>
            <a:pPr indent="0" lvl="0" marL="0" marR="0" rtl="0" algn="l">
              <a:spcBef>
                <a:spcPts val="0"/>
              </a:spcBef>
              <a:spcAft>
                <a:spcPts val="0"/>
              </a:spcAft>
              <a:buNone/>
            </a:pPr>
            <a:r>
              <a:rPr b="1" lang="es-ES" sz="1800">
                <a:solidFill>
                  <a:schemeClr val="dk1"/>
                </a:solidFill>
                <a:latin typeface="Trebuchet MS"/>
                <a:ea typeface="Trebuchet MS"/>
                <a:cs typeface="Trebuchet MS"/>
                <a:sym typeface="Trebuchet MS"/>
              </a:rPr>
              <a:t>Descarga temporalmente en la memoria RAM</a:t>
            </a:r>
            <a:endParaRPr/>
          </a:p>
          <a:p>
            <a:pPr indent="0" lvl="0" marL="0" marR="0" rtl="0" algn="l">
              <a:spcBef>
                <a:spcPts val="0"/>
              </a:spcBef>
              <a:spcAft>
                <a:spcPts val="0"/>
              </a:spcAft>
              <a:buNone/>
            </a:pPr>
            <a:r>
              <a:rPr b="1" lang="es-ES" sz="1800">
                <a:solidFill>
                  <a:schemeClr val="dk1"/>
                </a:solidFill>
                <a:latin typeface="Trebuchet MS"/>
                <a:ea typeface="Trebuchet MS"/>
                <a:cs typeface="Trebuchet MS"/>
                <a:sym typeface="Trebuchet MS"/>
              </a:rPr>
              <a:t>Las tablas</a:t>
            </a:r>
            <a:endParaRPr b="1" sz="1800">
              <a:solidFill>
                <a:schemeClr val="dk1"/>
              </a:solidFill>
              <a:latin typeface="Trebuchet MS"/>
              <a:ea typeface="Trebuchet MS"/>
              <a:cs typeface="Trebuchet MS"/>
              <a:sym typeface="Trebuchet MS"/>
            </a:endParaRPr>
          </a:p>
        </p:txBody>
      </p:sp>
      <p:pic>
        <p:nvPicPr>
          <p:cNvPr id="430" name="Google Shape;430;p29"/>
          <p:cNvPicPr preferRelativeResize="0"/>
          <p:nvPr/>
        </p:nvPicPr>
        <p:blipFill rotWithShape="1">
          <a:blip r:embed="rId4">
            <a:alphaModFix/>
          </a:blip>
          <a:srcRect b="0" l="0" r="0" t="0"/>
          <a:stretch/>
        </p:blipFill>
        <p:spPr>
          <a:xfrm>
            <a:off x="7956375" y="5379309"/>
            <a:ext cx="1838325" cy="494270"/>
          </a:xfrm>
          <a:prstGeom prst="rect">
            <a:avLst/>
          </a:prstGeom>
          <a:noFill/>
          <a:ln>
            <a:noFill/>
          </a:ln>
        </p:spPr>
      </p:pic>
      <p:cxnSp>
        <p:nvCxnSpPr>
          <p:cNvPr id="431" name="Google Shape;431;p29"/>
          <p:cNvCxnSpPr/>
          <p:nvPr/>
        </p:nvCxnSpPr>
        <p:spPr>
          <a:xfrm>
            <a:off x="4445128" y="4209535"/>
            <a:ext cx="555240" cy="1524000"/>
          </a:xfrm>
          <a:prstGeom prst="straightConnector1">
            <a:avLst/>
          </a:prstGeom>
          <a:noFill/>
          <a:ln cap="flat" cmpd="sng" w="12700">
            <a:solidFill>
              <a:schemeClr val="dk1"/>
            </a:solidFill>
            <a:prstDash val="solid"/>
            <a:round/>
            <a:headEnd len="sm" w="sm" type="none"/>
            <a:tailEnd len="med" w="med" type="triangle"/>
          </a:ln>
        </p:spPr>
      </p:cxnSp>
      <p:sp>
        <p:nvSpPr>
          <p:cNvPr id="432" name="Google Shape;432;p29"/>
          <p:cNvSpPr txBox="1"/>
          <p:nvPr/>
        </p:nvSpPr>
        <p:spPr>
          <a:xfrm>
            <a:off x="4536241" y="5632791"/>
            <a:ext cx="21932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Trebuchet MS"/>
                <a:ea typeface="Trebuchet MS"/>
                <a:cs typeface="Trebuchet MS"/>
                <a:sym typeface="Trebuchet MS"/>
              </a:rPr>
              <a:t>Que lo llene y desocupe</a:t>
            </a:r>
            <a:endParaRPr/>
          </a:p>
          <a:p>
            <a:pPr indent="0" lvl="0" marL="0" marR="0" rtl="0" algn="l">
              <a:spcBef>
                <a:spcPts val="0"/>
              </a:spcBef>
              <a:spcAft>
                <a:spcPts val="0"/>
              </a:spcAft>
              <a:buNone/>
            </a:pPr>
            <a:r>
              <a:rPr b="1" lang="es-ES" sz="1400">
                <a:solidFill>
                  <a:schemeClr val="dk1"/>
                </a:solidFill>
                <a:latin typeface="Trebuchet MS"/>
                <a:ea typeface="Trebuchet MS"/>
                <a:cs typeface="Trebuchet MS"/>
                <a:sym typeface="Trebuchet MS"/>
              </a:rPr>
              <a:t>Con un dataset</a:t>
            </a:r>
            <a:endParaRPr b="1" sz="1400">
              <a:solidFill>
                <a:schemeClr val="dk1"/>
              </a:solidFill>
              <a:latin typeface="Trebuchet MS"/>
              <a:ea typeface="Trebuchet MS"/>
              <a:cs typeface="Trebuchet MS"/>
              <a:sym typeface="Trebuchet MS"/>
            </a:endParaRPr>
          </a:p>
        </p:txBody>
      </p:sp>
      <p:cxnSp>
        <p:nvCxnSpPr>
          <p:cNvPr id="433" name="Google Shape;433;p29"/>
          <p:cNvCxnSpPr/>
          <p:nvPr/>
        </p:nvCxnSpPr>
        <p:spPr>
          <a:xfrm>
            <a:off x="4575376" y="4094551"/>
            <a:ext cx="2888105" cy="1779028"/>
          </a:xfrm>
          <a:prstGeom prst="straightConnector1">
            <a:avLst/>
          </a:prstGeom>
          <a:noFill/>
          <a:ln cap="flat" cmpd="sng" w="12700">
            <a:solidFill>
              <a:schemeClr val="dk1"/>
            </a:solidFill>
            <a:prstDash val="solid"/>
            <a:round/>
            <a:headEnd len="sm" w="sm" type="none"/>
            <a:tailEnd len="med" w="med" type="triangle"/>
          </a:ln>
        </p:spPr>
      </p:cxnSp>
      <p:cxnSp>
        <p:nvCxnSpPr>
          <p:cNvPr id="434" name="Google Shape;434;p29"/>
          <p:cNvCxnSpPr/>
          <p:nvPr/>
        </p:nvCxnSpPr>
        <p:spPr>
          <a:xfrm flipH="1">
            <a:off x="1523072" y="3632886"/>
            <a:ext cx="2734229" cy="57665"/>
          </a:xfrm>
          <a:prstGeom prst="straightConnector1">
            <a:avLst/>
          </a:prstGeom>
          <a:noFill/>
          <a:ln cap="flat" cmpd="sng" w="12700">
            <a:solidFill>
              <a:schemeClr val="dk1"/>
            </a:solidFill>
            <a:prstDash val="solid"/>
            <a:round/>
            <a:headEnd len="sm" w="sm" type="none"/>
            <a:tailEnd len="med" w="med" type="triangle"/>
          </a:ln>
        </p:spPr>
      </p:cxnSp>
      <p:cxnSp>
        <p:nvCxnSpPr>
          <p:cNvPr id="435" name="Google Shape;435;p29"/>
          <p:cNvCxnSpPr/>
          <p:nvPr/>
        </p:nvCxnSpPr>
        <p:spPr>
          <a:xfrm flipH="1">
            <a:off x="3321999" y="4094551"/>
            <a:ext cx="945201" cy="1704886"/>
          </a:xfrm>
          <a:prstGeom prst="straightConnector1">
            <a:avLst/>
          </a:prstGeom>
          <a:noFill/>
          <a:ln cap="flat" cmpd="sng" w="12700">
            <a:solidFill>
              <a:schemeClr val="dk1"/>
            </a:solidFill>
            <a:prstDash val="solid"/>
            <a:round/>
            <a:headEnd len="sm" w="sm" type="none"/>
            <a:tailEnd len="med" w="med" type="triangle"/>
          </a:ln>
        </p:spPr>
      </p:cxnSp>
      <p:pic>
        <p:nvPicPr>
          <p:cNvPr id="436" name="Google Shape;436;p29"/>
          <p:cNvPicPr preferRelativeResize="0"/>
          <p:nvPr/>
        </p:nvPicPr>
        <p:blipFill rotWithShape="1">
          <a:blip r:embed="rId5">
            <a:alphaModFix/>
          </a:blip>
          <a:srcRect b="0" l="0" r="0" t="0"/>
          <a:stretch/>
        </p:blipFill>
        <p:spPr>
          <a:xfrm>
            <a:off x="3539701" y="4299804"/>
            <a:ext cx="1306037" cy="288672"/>
          </a:xfrm>
          <a:prstGeom prst="rect">
            <a:avLst/>
          </a:prstGeom>
          <a:noFill/>
          <a:ln>
            <a:noFill/>
          </a:ln>
        </p:spPr>
      </p:pic>
      <p:pic>
        <p:nvPicPr>
          <p:cNvPr id="437" name="Google Shape;437;p29"/>
          <p:cNvPicPr preferRelativeResize="0"/>
          <p:nvPr/>
        </p:nvPicPr>
        <p:blipFill rotWithShape="1">
          <a:blip r:embed="rId6">
            <a:alphaModFix/>
          </a:blip>
          <a:srcRect b="0" l="0" r="0" t="0"/>
          <a:stretch/>
        </p:blipFill>
        <p:spPr>
          <a:xfrm>
            <a:off x="4192719" y="2200443"/>
            <a:ext cx="343522" cy="2699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s-ES"/>
              <a:t>VENTAJAS</a:t>
            </a:r>
            <a:endParaRPr/>
          </a:p>
        </p:txBody>
      </p:sp>
      <p:sp>
        <p:nvSpPr>
          <p:cNvPr id="215" name="Google Shape;215;p3"/>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s-ES"/>
              <a:t>Permite la escalabilidad del proyecto, y los cambios de un nivel solo afecta ese nivel permitiendo al o los programadores, realizar mejoras en un nivel especifico no en todo el programa.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Se realiza la consulta en citas, quedando pendiente en médico y paciente</a:t>
            </a:r>
            <a:endParaRPr/>
          </a:p>
        </p:txBody>
      </p:sp>
      <p:pic>
        <p:nvPicPr>
          <p:cNvPr id="443" name="Google Shape;443;p30"/>
          <p:cNvPicPr preferRelativeResize="0"/>
          <p:nvPr>
            <p:ph idx="1" type="body"/>
          </p:nvPr>
        </p:nvPicPr>
        <p:blipFill rotWithShape="1">
          <a:blip r:embed="rId3">
            <a:alphaModFix/>
          </a:blip>
          <a:srcRect b="0" l="0" r="0" t="0"/>
          <a:stretch/>
        </p:blipFill>
        <p:spPr>
          <a:xfrm>
            <a:off x="417427" y="2296008"/>
            <a:ext cx="9613900" cy="3532164"/>
          </a:xfrm>
          <a:prstGeom prst="rect">
            <a:avLst/>
          </a:prstGeom>
          <a:noFill/>
          <a:ln>
            <a:noFill/>
          </a:ln>
        </p:spPr>
      </p:pic>
      <p:sp>
        <p:nvSpPr>
          <p:cNvPr id="444" name="Google Shape;444;p30"/>
          <p:cNvSpPr/>
          <p:nvPr/>
        </p:nvSpPr>
        <p:spPr>
          <a:xfrm>
            <a:off x="9094573" y="3566983"/>
            <a:ext cx="1054443" cy="403655"/>
          </a:xfrm>
          <a:prstGeom prst="ellipse">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445" name="Google Shape;445;p30"/>
          <p:cNvSpPr/>
          <p:nvPr/>
        </p:nvSpPr>
        <p:spPr>
          <a:xfrm>
            <a:off x="10001739" y="3661719"/>
            <a:ext cx="584886" cy="308919"/>
          </a:xfrm>
          <a:prstGeom prst="rightBrace">
            <a:avLst>
              <a:gd fmla="val 8333" name="adj1"/>
              <a:gd fmla="val 50000" name="adj2"/>
            </a:avLst>
          </a:prstGeom>
          <a:noFill/>
          <a:ln cap="flat" cmpd="sng" w="28575">
            <a:solidFill>
              <a:srgbClr val="C41D2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446" name="Google Shape;446;p30"/>
          <p:cNvSpPr txBox="1"/>
          <p:nvPr/>
        </p:nvSpPr>
        <p:spPr>
          <a:xfrm>
            <a:off x="10586625" y="3370473"/>
            <a:ext cx="1683859" cy="1200329"/>
          </a:xfrm>
          <a:prstGeom prst="rect">
            <a:avLst/>
          </a:prstGeom>
          <a:noFill/>
          <a:ln cap="flat" cmpd="sng" w="952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rgbClr val="C00000"/>
                </a:solidFill>
                <a:latin typeface="Trebuchet MS"/>
                <a:ea typeface="Trebuchet MS"/>
                <a:cs typeface="Trebuchet MS"/>
                <a:sym typeface="Trebuchet MS"/>
              </a:rPr>
              <a:t>Quedaría</a:t>
            </a:r>
            <a:endParaRPr/>
          </a:p>
          <a:p>
            <a:pPr indent="0" lvl="0" marL="0" marR="0" rtl="0" algn="l">
              <a:spcBef>
                <a:spcPts val="0"/>
              </a:spcBef>
              <a:spcAft>
                <a:spcPts val="0"/>
              </a:spcAft>
              <a:buNone/>
            </a:pPr>
            <a:r>
              <a:rPr b="1" lang="es-ES" sz="1800">
                <a:solidFill>
                  <a:srgbClr val="C00000"/>
                </a:solidFill>
                <a:latin typeface="Trebuchet MS"/>
                <a:ea typeface="Trebuchet MS"/>
                <a:cs typeface="Trebuchet MS"/>
                <a:sym typeface="Trebuchet MS"/>
              </a:rPr>
              <a:t>Pendiente en </a:t>
            </a:r>
            <a:endParaRPr/>
          </a:p>
          <a:p>
            <a:pPr indent="0" lvl="0" marL="0" marR="0" rtl="0" algn="l">
              <a:spcBef>
                <a:spcPts val="0"/>
              </a:spcBef>
              <a:spcAft>
                <a:spcPts val="0"/>
              </a:spcAft>
              <a:buNone/>
            </a:pPr>
            <a:r>
              <a:rPr b="1" lang="es-ES" sz="1800">
                <a:solidFill>
                  <a:srgbClr val="C00000"/>
                </a:solidFill>
                <a:latin typeface="Trebuchet MS"/>
                <a:ea typeface="Trebuchet MS"/>
                <a:cs typeface="Trebuchet MS"/>
                <a:sym typeface="Trebuchet MS"/>
              </a:rPr>
              <a:t>Médico</a:t>
            </a:r>
            <a:endParaRPr/>
          </a:p>
          <a:p>
            <a:pPr indent="0" lvl="0" marL="0" marR="0" rtl="0" algn="l">
              <a:spcBef>
                <a:spcPts val="0"/>
              </a:spcBef>
              <a:spcAft>
                <a:spcPts val="0"/>
              </a:spcAft>
              <a:buNone/>
            </a:pPr>
            <a:r>
              <a:rPr b="1" lang="es-ES" sz="1800">
                <a:solidFill>
                  <a:srgbClr val="C00000"/>
                </a:solidFill>
                <a:latin typeface="Trebuchet MS"/>
                <a:ea typeface="Trebuchet MS"/>
                <a:cs typeface="Trebuchet MS"/>
                <a:sym typeface="Trebuchet MS"/>
              </a:rPr>
              <a:t>Y Paciente</a:t>
            </a:r>
            <a:endParaRPr b="1" sz="1800">
              <a:solidFill>
                <a:srgbClr val="C00000"/>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Trabajamos con reglas de Negocio</a:t>
            </a:r>
            <a:endParaRPr/>
          </a:p>
        </p:txBody>
      </p:sp>
      <p:sp>
        <p:nvSpPr>
          <p:cNvPr id="452" name="Google Shape;452;p31"/>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s-ES"/>
              <a:t>Sirve de tránsito</a:t>
            </a:r>
            <a:endParaRPr/>
          </a:p>
        </p:txBody>
      </p:sp>
      <p:cxnSp>
        <p:nvCxnSpPr>
          <p:cNvPr id="453" name="Google Shape;453;p31"/>
          <p:cNvCxnSpPr/>
          <p:nvPr/>
        </p:nvCxnSpPr>
        <p:spPr>
          <a:xfrm>
            <a:off x="889686" y="2504303"/>
            <a:ext cx="914400" cy="91440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Creamos una tabla de 10*3</a:t>
            </a:r>
            <a:endParaRPr/>
          </a:p>
        </p:txBody>
      </p:sp>
      <p:pic>
        <p:nvPicPr>
          <p:cNvPr id="459" name="Google Shape;459;p32"/>
          <p:cNvPicPr preferRelativeResize="0"/>
          <p:nvPr>
            <p:ph idx="1" type="body"/>
          </p:nvPr>
        </p:nvPicPr>
        <p:blipFill rotWithShape="1">
          <a:blip r:embed="rId3">
            <a:alphaModFix/>
          </a:blip>
          <a:srcRect b="0" l="0" r="0" t="0"/>
          <a:stretch/>
        </p:blipFill>
        <p:spPr>
          <a:xfrm>
            <a:off x="214184" y="2166551"/>
            <a:ext cx="6491415" cy="3802063"/>
          </a:xfrm>
          <a:prstGeom prst="rect">
            <a:avLst/>
          </a:prstGeom>
          <a:noFill/>
          <a:ln>
            <a:noFill/>
          </a:ln>
        </p:spPr>
      </p:pic>
      <p:pic>
        <p:nvPicPr>
          <p:cNvPr id="460" name="Google Shape;460;p32"/>
          <p:cNvPicPr preferRelativeResize="0"/>
          <p:nvPr/>
        </p:nvPicPr>
        <p:blipFill rotWithShape="1">
          <a:blip r:embed="rId4">
            <a:alphaModFix/>
          </a:blip>
          <a:srcRect b="0" l="0" r="0" t="0"/>
          <a:stretch/>
        </p:blipFill>
        <p:spPr>
          <a:xfrm>
            <a:off x="7298723" y="2248421"/>
            <a:ext cx="4431958" cy="26577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En Reglas de Negocio agregamos la capa Datos y Entidades</a:t>
            </a:r>
            <a:endParaRPr/>
          </a:p>
        </p:txBody>
      </p:sp>
      <p:pic>
        <p:nvPicPr>
          <p:cNvPr id="466" name="Google Shape;466;p33"/>
          <p:cNvPicPr preferRelativeResize="0"/>
          <p:nvPr>
            <p:ph idx="1" type="body"/>
          </p:nvPr>
        </p:nvPicPr>
        <p:blipFill rotWithShape="1">
          <a:blip r:embed="rId3">
            <a:alphaModFix/>
          </a:blip>
          <a:srcRect b="0" l="0" r="0" t="0"/>
          <a:stretch/>
        </p:blipFill>
        <p:spPr>
          <a:xfrm>
            <a:off x="501388" y="2237945"/>
            <a:ext cx="6397978" cy="3598863"/>
          </a:xfrm>
          <a:prstGeom prst="rect">
            <a:avLst/>
          </a:prstGeom>
          <a:noFill/>
          <a:ln>
            <a:noFill/>
          </a:ln>
        </p:spPr>
      </p:pic>
      <p:pic>
        <p:nvPicPr>
          <p:cNvPr id="467" name="Google Shape;467;p33"/>
          <p:cNvPicPr preferRelativeResize="0"/>
          <p:nvPr/>
        </p:nvPicPr>
        <p:blipFill rotWithShape="1">
          <a:blip r:embed="rId4">
            <a:alphaModFix/>
          </a:blip>
          <a:srcRect b="0" l="0" r="0" t="0"/>
          <a:stretch/>
        </p:blipFill>
        <p:spPr>
          <a:xfrm>
            <a:off x="7298725" y="2237945"/>
            <a:ext cx="4355885" cy="35988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CREAMOS EL FORMULARIO:FrmCitas</a:t>
            </a:r>
            <a:endParaRPr/>
          </a:p>
        </p:txBody>
      </p:sp>
      <p:pic>
        <p:nvPicPr>
          <p:cNvPr id="473" name="Google Shape;473;p34"/>
          <p:cNvPicPr preferRelativeResize="0"/>
          <p:nvPr>
            <p:ph idx="1" type="body"/>
          </p:nvPr>
        </p:nvPicPr>
        <p:blipFill rotWithShape="1">
          <a:blip r:embed="rId3">
            <a:alphaModFix/>
          </a:blip>
          <a:srcRect b="0" l="0" r="0" t="0"/>
          <a:stretch/>
        </p:blipFill>
        <p:spPr>
          <a:xfrm>
            <a:off x="158127" y="2147331"/>
            <a:ext cx="5756642" cy="2927178"/>
          </a:xfrm>
          <a:prstGeom prst="rect">
            <a:avLst/>
          </a:prstGeom>
          <a:noFill/>
          <a:ln>
            <a:noFill/>
          </a:ln>
        </p:spPr>
      </p:pic>
      <p:sp>
        <p:nvSpPr>
          <p:cNvPr id="474" name="Google Shape;474;p34"/>
          <p:cNvSpPr txBox="1"/>
          <p:nvPr/>
        </p:nvSpPr>
        <p:spPr>
          <a:xfrm>
            <a:off x="6252519" y="2347784"/>
            <a:ext cx="569418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El formulario de citas no solo tiene información de la</a:t>
            </a:r>
            <a:endParaRPr/>
          </a:p>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Tabla citas sino de muchas tablas</a:t>
            </a:r>
            <a:endParaRPr sz="1800">
              <a:solidFill>
                <a:schemeClr val="lt1"/>
              </a:solidFill>
              <a:latin typeface="Trebuchet MS"/>
              <a:ea typeface="Trebuchet MS"/>
              <a:cs typeface="Trebuchet MS"/>
              <a:sym typeface="Trebuchet MS"/>
            </a:endParaRPr>
          </a:p>
        </p:txBody>
      </p:sp>
      <p:pic>
        <p:nvPicPr>
          <p:cNvPr id="475" name="Google Shape;475;p34"/>
          <p:cNvPicPr preferRelativeResize="0"/>
          <p:nvPr/>
        </p:nvPicPr>
        <p:blipFill rotWithShape="1">
          <a:blip r:embed="rId4">
            <a:alphaModFix/>
          </a:blip>
          <a:srcRect b="0" l="0" r="0" t="0"/>
          <a:stretch/>
        </p:blipFill>
        <p:spPr>
          <a:xfrm>
            <a:off x="6491416" y="2994115"/>
            <a:ext cx="4868562" cy="34044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Luego en las librerías</a:t>
            </a:r>
            <a:endParaRPr/>
          </a:p>
        </p:txBody>
      </p:sp>
      <p:sp>
        <p:nvSpPr>
          <p:cNvPr id="481" name="Google Shape;481;p35"/>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lt1"/>
              </a:buClr>
              <a:buSzPts val="2400"/>
              <a:buNone/>
            </a:pPr>
            <a:r>
              <a:t/>
            </a:r>
            <a:endParaRPr/>
          </a:p>
        </p:txBody>
      </p:sp>
      <p:pic>
        <p:nvPicPr>
          <p:cNvPr id="482" name="Google Shape;482;p35"/>
          <p:cNvPicPr preferRelativeResize="0"/>
          <p:nvPr/>
        </p:nvPicPr>
        <p:blipFill rotWithShape="1">
          <a:blip r:embed="rId3">
            <a:alphaModFix/>
          </a:blip>
          <a:srcRect b="0" l="0" r="0" t="0"/>
          <a:stretch/>
        </p:blipFill>
        <p:spPr>
          <a:xfrm>
            <a:off x="4710112" y="3090862"/>
            <a:ext cx="2771775" cy="676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Código para Reglas de Negocio</a:t>
            </a:r>
            <a:endParaRPr/>
          </a:p>
        </p:txBody>
      </p:sp>
      <p:pic>
        <p:nvPicPr>
          <p:cNvPr id="488" name="Google Shape;488;p36"/>
          <p:cNvPicPr preferRelativeResize="0"/>
          <p:nvPr>
            <p:ph idx="1" type="body"/>
          </p:nvPr>
        </p:nvPicPr>
        <p:blipFill rotWithShape="1">
          <a:blip r:embed="rId3">
            <a:alphaModFix/>
          </a:blip>
          <a:srcRect b="0" l="0" r="0" t="0"/>
          <a:stretch/>
        </p:blipFill>
        <p:spPr>
          <a:xfrm>
            <a:off x="527168" y="2336800"/>
            <a:ext cx="3413747" cy="3598863"/>
          </a:xfrm>
          <a:prstGeom prst="rect">
            <a:avLst/>
          </a:prstGeom>
          <a:noFill/>
          <a:ln>
            <a:noFill/>
          </a:ln>
        </p:spPr>
      </p:pic>
      <p:sp>
        <p:nvSpPr>
          <p:cNvPr id="489" name="Google Shape;489;p36"/>
          <p:cNvSpPr/>
          <p:nvPr/>
        </p:nvSpPr>
        <p:spPr>
          <a:xfrm>
            <a:off x="4926227" y="-110036"/>
            <a:ext cx="6096000" cy="67403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rgbClr val="0000FF"/>
                </a:solidFill>
                <a:latin typeface="Consolas"/>
                <a:ea typeface="Consolas"/>
                <a:cs typeface="Consolas"/>
                <a:sym typeface="Consolas"/>
              </a:rPr>
              <a:t>using</a:t>
            </a:r>
            <a:r>
              <a:rPr lang="es-ES" sz="1800">
                <a:solidFill>
                  <a:srgbClr val="000000"/>
                </a:solidFill>
                <a:latin typeface="Consolas"/>
                <a:ea typeface="Consolas"/>
                <a:cs typeface="Consolas"/>
                <a:sym typeface="Consolas"/>
              </a:rPr>
              <a:t> System;</a:t>
            </a:r>
            <a:endParaRPr/>
          </a:p>
          <a:p>
            <a:pPr indent="0" lvl="0" marL="0" marR="0" rtl="0" algn="l">
              <a:spcBef>
                <a:spcPts val="0"/>
              </a:spcBef>
              <a:spcAft>
                <a:spcPts val="0"/>
              </a:spcAft>
              <a:buNone/>
            </a:pPr>
            <a:r>
              <a:rPr lang="es-ES" sz="1800">
                <a:solidFill>
                  <a:srgbClr val="0000FF"/>
                </a:solidFill>
                <a:latin typeface="Consolas"/>
                <a:ea typeface="Consolas"/>
                <a:cs typeface="Consolas"/>
                <a:sym typeface="Consolas"/>
              </a:rPr>
              <a:t>namespace</a:t>
            </a:r>
            <a:r>
              <a:rPr lang="es-ES" sz="1800">
                <a:solidFill>
                  <a:srgbClr val="000000"/>
                </a:solidFill>
                <a:latin typeface="Consolas"/>
                <a:ea typeface="Consolas"/>
                <a:cs typeface="Consolas"/>
                <a:sym typeface="Consolas"/>
              </a:rPr>
              <a:t> CReglas</a:t>
            </a:r>
            <a:endParaRPr sz="1800">
              <a:solidFill>
                <a:srgbClr val="000000"/>
              </a:solidFill>
              <a:latin typeface="Consolas"/>
              <a:ea typeface="Consolas"/>
              <a:cs typeface="Consolas"/>
              <a:sym typeface="Consolas"/>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r>
              <a:rPr lang="es-ES" sz="1800">
                <a:solidFill>
                  <a:srgbClr val="0000FF"/>
                </a:solidFill>
                <a:latin typeface="Consolas"/>
                <a:ea typeface="Consolas"/>
                <a:cs typeface="Consolas"/>
                <a:sym typeface="Consolas"/>
              </a:rPr>
              <a:t>public</a:t>
            </a:r>
            <a:r>
              <a:rPr lang="es-ES" sz="1800">
                <a:solidFill>
                  <a:srgbClr val="000000"/>
                </a:solidFill>
                <a:latin typeface="Consolas"/>
                <a:ea typeface="Consolas"/>
                <a:cs typeface="Consolas"/>
                <a:sym typeface="Consolas"/>
              </a:rPr>
              <a:t>  </a:t>
            </a:r>
            <a:r>
              <a:rPr lang="es-ES" sz="1800">
                <a:solidFill>
                  <a:srgbClr val="0000FF"/>
                </a:solidFill>
                <a:latin typeface="Consolas"/>
                <a:ea typeface="Consolas"/>
                <a:cs typeface="Consolas"/>
                <a:sym typeface="Consolas"/>
              </a:rPr>
              <a:t>class</a:t>
            </a:r>
            <a:r>
              <a:rPr lang="es-ES" sz="1800">
                <a:solidFill>
                  <a:srgbClr val="000000"/>
                </a:solidFill>
                <a:latin typeface="Consolas"/>
                <a:ea typeface="Consolas"/>
                <a:cs typeface="Consolas"/>
                <a:sym typeface="Consolas"/>
              </a:rPr>
              <a:t> </a:t>
            </a:r>
            <a:r>
              <a:rPr lang="es-ES" sz="1800">
                <a:solidFill>
                  <a:srgbClr val="2B91AF"/>
                </a:solidFill>
                <a:latin typeface="Consolas"/>
                <a:ea typeface="Consolas"/>
                <a:cs typeface="Consolas"/>
                <a:sym typeface="Consolas"/>
              </a:rPr>
              <a:t>CRegCitas</a:t>
            </a:r>
            <a:endParaRPr sz="1800">
              <a:solidFill>
                <a:srgbClr val="000000"/>
              </a:solidFill>
              <a:latin typeface="Consolas"/>
              <a:ea typeface="Consolas"/>
              <a:cs typeface="Consolas"/>
              <a:sym typeface="Consolas"/>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CDCitas odatcitas = </a:t>
            </a:r>
            <a:r>
              <a:rPr lang="es-ES" sz="1800">
                <a:solidFill>
                  <a:srgbClr val="0000FF"/>
                </a:solidFill>
                <a:latin typeface="Consolas"/>
                <a:ea typeface="Consolas"/>
                <a:cs typeface="Consolas"/>
                <a:sym typeface="Consolas"/>
              </a:rPr>
              <a:t>new</a:t>
            </a:r>
            <a:r>
              <a:rPr lang="es-ES" sz="1800">
                <a:solidFill>
                  <a:srgbClr val="000000"/>
                </a:solidFill>
                <a:latin typeface="Consolas"/>
                <a:ea typeface="Consolas"/>
                <a:cs typeface="Consolas"/>
                <a:sym typeface="Consolas"/>
              </a:rPr>
              <a:t> CDCitas();</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r>
              <a:rPr lang="es-ES" sz="1800">
                <a:solidFill>
                  <a:srgbClr val="0000FF"/>
                </a:solidFill>
                <a:latin typeface="Consolas"/>
                <a:ea typeface="Consolas"/>
                <a:cs typeface="Consolas"/>
                <a:sym typeface="Consolas"/>
              </a:rPr>
              <a:t>public</a:t>
            </a:r>
            <a:r>
              <a:rPr lang="es-ES" sz="1800">
                <a:solidFill>
                  <a:srgbClr val="000000"/>
                </a:solidFill>
                <a:latin typeface="Consolas"/>
                <a:ea typeface="Consolas"/>
                <a:cs typeface="Consolas"/>
                <a:sym typeface="Consolas"/>
              </a:rPr>
              <a:t> </a:t>
            </a:r>
            <a:r>
              <a:rPr lang="es-ES" sz="1800">
                <a:solidFill>
                  <a:srgbClr val="0000FF"/>
                </a:solidFill>
                <a:latin typeface="Consolas"/>
                <a:ea typeface="Consolas"/>
                <a:cs typeface="Consolas"/>
                <a:sym typeface="Consolas"/>
              </a:rPr>
              <a:t>bool</a:t>
            </a:r>
            <a:r>
              <a:rPr lang="es-ES" sz="1800">
                <a:solidFill>
                  <a:srgbClr val="000000"/>
                </a:solidFill>
                <a:latin typeface="Consolas"/>
                <a:ea typeface="Consolas"/>
                <a:cs typeface="Consolas"/>
                <a:sym typeface="Consolas"/>
              </a:rPr>
              <a:t> guardar_cita(CECitas oentcita)</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r>
              <a:rPr lang="es-ES" sz="1800">
                <a:solidFill>
                  <a:srgbClr val="0000FF"/>
                </a:solidFill>
                <a:latin typeface="Consolas"/>
                <a:ea typeface="Consolas"/>
                <a:cs typeface="Consolas"/>
                <a:sym typeface="Consolas"/>
              </a:rPr>
              <a:t>return</a:t>
            </a:r>
            <a:r>
              <a:rPr lang="es-ES" sz="1800">
                <a:solidFill>
                  <a:srgbClr val="000000"/>
                </a:solidFill>
                <a:latin typeface="Consolas"/>
                <a:ea typeface="Consolas"/>
                <a:cs typeface="Consolas"/>
                <a:sym typeface="Consolas"/>
              </a:rPr>
              <a:t> odatcitas.Guardar_cita(oentcita);</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r>
              <a:rPr lang="es-ES" sz="1800">
                <a:solidFill>
                  <a:srgbClr val="0000FF"/>
                </a:solidFill>
                <a:latin typeface="Consolas"/>
                <a:ea typeface="Consolas"/>
                <a:cs typeface="Consolas"/>
                <a:sym typeface="Consolas"/>
              </a:rPr>
              <a:t>public</a:t>
            </a:r>
            <a:r>
              <a:rPr lang="es-ES" sz="1800">
                <a:solidFill>
                  <a:srgbClr val="000000"/>
                </a:solidFill>
                <a:latin typeface="Consolas"/>
                <a:ea typeface="Consolas"/>
                <a:cs typeface="Consolas"/>
                <a:sym typeface="Consolas"/>
              </a:rPr>
              <a:t> </a:t>
            </a:r>
            <a:r>
              <a:rPr lang="es-ES" sz="1800">
                <a:solidFill>
                  <a:srgbClr val="0000FF"/>
                </a:solidFill>
                <a:latin typeface="Consolas"/>
                <a:ea typeface="Consolas"/>
                <a:cs typeface="Consolas"/>
                <a:sym typeface="Consolas"/>
              </a:rPr>
              <a:t>bool</a:t>
            </a:r>
            <a:r>
              <a:rPr lang="es-ES" sz="1800">
                <a:solidFill>
                  <a:srgbClr val="000000"/>
                </a:solidFill>
                <a:latin typeface="Consolas"/>
                <a:ea typeface="Consolas"/>
                <a:cs typeface="Consolas"/>
                <a:sym typeface="Consolas"/>
              </a:rPr>
              <a:t> anular_cita(CECitas oentcita)</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r>
              <a:rPr lang="es-ES" sz="1800">
                <a:solidFill>
                  <a:srgbClr val="0000FF"/>
                </a:solidFill>
                <a:latin typeface="Consolas"/>
                <a:ea typeface="Consolas"/>
                <a:cs typeface="Consolas"/>
                <a:sym typeface="Consolas"/>
              </a:rPr>
              <a:t>return</a:t>
            </a:r>
            <a:r>
              <a:rPr lang="es-ES" sz="1800">
                <a:solidFill>
                  <a:srgbClr val="000000"/>
                </a:solidFill>
                <a:latin typeface="Consolas"/>
                <a:ea typeface="Consolas"/>
                <a:cs typeface="Consolas"/>
                <a:sym typeface="Consolas"/>
              </a:rPr>
              <a:t> odatcitas.Anular_cita(oentcita);</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r>
              <a:rPr lang="es-ES" sz="1800">
                <a:solidFill>
                  <a:srgbClr val="0000FF"/>
                </a:solidFill>
                <a:latin typeface="Consolas"/>
                <a:ea typeface="Consolas"/>
                <a:cs typeface="Consolas"/>
                <a:sym typeface="Consolas"/>
              </a:rPr>
              <a:t>public</a:t>
            </a:r>
            <a:r>
              <a:rPr lang="es-ES" sz="1800">
                <a:solidFill>
                  <a:srgbClr val="000000"/>
                </a:solidFill>
                <a:latin typeface="Consolas"/>
                <a:ea typeface="Consolas"/>
                <a:cs typeface="Consolas"/>
                <a:sym typeface="Consolas"/>
              </a:rPr>
              <a:t> DataSet consultar_cita(CECitas oentcita)</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r>
              <a:rPr lang="es-ES" sz="1800">
                <a:solidFill>
                  <a:srgbClr val="0000FF"/>
                </a:solidFill>
                <a:latin typeface="Consolas"/>
                <a:ea typeface="Consolas"/>
                <a:cs typeface="Consolas"/>
                <a:sym typeface="Consolas"/>
              </a:rPr>
              <a:t>return</a:t>
            </a:r>
            <a:r>
              <a:rPr lang="es-ES" sz="1800">
                <a:solidFill>
                  <a:srgbClr val="000000"/>
                </a:solidFill>
                <a:latin typeface="Consolas"/>
                <a:ea typeface="Consolas"/>
                <a:cs typeface="Consolas"/>
                <a:sym typeface="Consolas"/>
              </a:rPr>
              <a:t> odatcitas.Consultar_cita(oentcita);</a:t>
            </a:r>
            <a:endParaRPr/>
          </a:p>
          <a:p>
            <a:pPr indent="0" lvl="0" marL="0" marR="0" rtl="0" algn="l">
              <a:spcBef>
                <a:spcPts val="0"/>
              </a:spcBef>
              <a:spcAft>
                <a:spcPts val="0"/>
              </a:spcAft>
              <a:buNone/>
            </a:pPr>
            <a:r>
              <a:rPr lang="es-ES" sz="1800">
                <a:solidFill>
                  <a:srgbClr val="000000"/>
                </a:solidFill>
                <a:latin typeface="Consolas"/>
                <a:ea typeface="Consolas"/>
                <a:cs typeface="Consolas"/>
                <a:sym typeface="Consolas"/>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7"/>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Agregamos las dependencias Entidades y Reglas de Negocio</a:t>
            </a:r>
            <a:endParaRPr/>
          </a:p>
        </p:txBody>
      </p:sp>
      <p:pic>
        <p:nvPicPr>
          <p:cNvPr id="495" name="Google Shape;495;p37"/>
          <p:cNvPicPr preferRelativeResize="0"/>
          <p:nvPr>
            <p:ph idx="1" type="body"/>
          </p:nvPr>
        </p:nvPicPr>
        <p:blipFill rotWithShape="1">
          <a:blip r:embed="rId3">
            <a:alphaModFix/>
          </a:blip>
          <a:srcRect b="0" l="0" r="0" t="0"/>
          <a:stretch/>
        </p:blipFill>
        <p:spPr>
          <a:xfrm>
            <a:off x="421970" y="2303849"/>
            <a:ext cx="5815407" cy="35988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TRABAJO EN EL FORMULARIO</a:t>
            </a:r>
            <a:endParaRPr/>
          </a:p>
        </p:txBody>
      </p:sp>
      <p:sp>
        <p:nvSpPr>
          <p:cNvPr id="501" name="Google Shape;501;p38"/>
          <p:cNvSpPr txBox="1"/>
          <p:nvPr/>
        </p:nvSpPr>
        <p:spPr>
          <a:xfrm>
            <a:off x="1318054" y="5033319"/>
            <a:ext cx="52545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u="sng">
                <a:solidFill>
                  <a:schemeClr val="dk1"/>
                </a:solidFill>
                <a:latin typeface="Trebuchet MS"/>
                <a:ea typeface="Trebuchet MS"/>
                <a:cs typeface="Trebuchet MS"/>
                <a:sym typeface="Trebuchet MS"/>
              </a:rPr>
              <a:t>Para consultar nos dirigimos al Botón Consultar</a:t>
            </a:r>
            <a:endParaRPr b="1" sz="1800" u="sng">
              <a:solidFill>
                <a:schemeClr val="dk1"/>
              </a:solidFill>
              <a:latin typeface="Trebuchet MS"/>
              <a:ea typeface="Trebuchet MS"/>
              <a:cs typeface="Trebuchet MS"/>
              <a:sym typeface="Trebuchet MS"/>
            </a:endParaRPr>
          </a:p>
        </p:txBody>
      </p:sp>
      <p:sp>
        <p:nvSpPr>
          <p:cNvPr id="502" name="Google Shape;502;p38"/>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lt1"/>
              </a:buClr>
              <a:buSzPts val="2400"/>
              <a:buNone/>
            </a:pPr>
            <a:r>
              <a:t/>
            </a:r>
            <a:endParaRPr/>
          </a:p>
        </p:txBody>
      </p:sp>
      <p:pic>
        <p:nvPicPr>
          <p:cNvPr id="503" name="Google Shape;503;p38"/>
          <p:cNvPicPr preferRelativeResize="0"/>
          <p:nvPr/>
        </p:nvPicPr>
        <p:blipFill rotWithShape="1">
          <a:blip r:embed="rId3">
            <a:alphaModFix/>
          </a:blip>
          <a:srcRect b="0" l="0" r="0" t="0"/>
          <a:stretch/>
        </p:blipFill>
        <p:spPr>
          <a:xfrm>
            <a:off x="0" y="1814742"/>
            <a:ext cx="10412627" cy="322851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Programamos en BtnConcita</a:t>
            </a:r>
            <a:endParaRPr/>
          </a:p>
        </p:txBody>
      </p:sp>
      <p:pic>
        <p:nvPicPr>
          <p:cNvPr id="509" name="Google Shape;509;p39"/>
          <p:cNvPicPr preferRelativeResize="0"/>
          <p:nvPr>
            <p:ph idx="1" type="body"/>
          </p:nvPr>
        </p:nvPicPr>
        <p:blipFill rotWithShape="1">
          <a:blip r:embed="rId3">
            <a:alphaModFix/>
          </a:blip>
          <a:srcRect b="0" l="0" r="0" t="0"/>
          <a:stretch/>
        </p:blipFill>
        <p:spPr>
          <a:xfrm>
            <a:off x="680321" y="2295610"/>
            <a:ext cx="6014426" cy="35988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s-ES"/>
              <a:t>PRINCIPALES CAPAS</a:t>
            </a:r>
            <a:endParaRPr/>
          </a:p>
        </p:txBody>
      </p:sp>
      <p:sp>
        <p:nvSpPr>
          <p:cNvPr id="221" name="Google Shape;221;p4"/>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lt1"/>
              </a:buClr>
              <a:buSzPts val="1860"/>
              <a:buChar char="•"/>
            </a:pPr>
            <a:r>
              <a:rPr b="1" lang="es-ES" sz="1860" u="sng"/>
              <a:t>Capa de Vista o presentación</a:t>
            </a:r>
            <a:r>
              <a:rPr lang="es-ES" sz="1860"/>
              <a:t>: Es la que interactúa con el usuario (también se le denomina capa de usuario).  Su tarea es, capturar y mostrar información al usuario.  Esta capa solo se comunica con la capa de negocio.   </a:t>
            </a:r>
            <a:endParaRPr/>
          </a:p>
          <a:p>
            <a:pPr indent="-228600" lvl="0" marL="228600" rtl="0" algn="l">
              <a:lnSpc>
                <a:spcPct val="70000"/>
              </a:lnSpc>
              <a:spcBef>
                <a:spcPts val="1000"/>
              </a:spcBef>
              <a:spcAft>
                <a:spcPts val="0"/>
              </a:spcAft>
              <a:buClr>
                <a:schemeClr val="lt1"/>
              </a:buClr>
              <a:buSzPts val="1860"/>
              <a:buChar char="•"/>
            </a:pPr>
            <a:r>
              <a:rPr b="1" lang="es-ES" sz="1860" u="sng"/>
              <a:t>Capa de Negocio o lógica de Negocio: </a:t>
            </a:r>
            <a:r>
              <a:rPr lang="es-ES" sz="1860"/>
              <a:t>Es donde residen las reglas especificas del proyecto que deben cumplirse, se reciben las peticiones del usuario y se envían las respuestas tras el proceso.  Esta capa se comunica con la capa de presentación, para recibir las solicitudes y presentar los resultados, y con la capa de datos, para solicitar, almacenar o recuperar datos de la base de Datos.</a:t>
            </a:r>
            <a:endParaRPr b="1" sz="1860" u="sng"/>
          </a:p>
          <a:p>
            <a:pPr indent="-228600" lvl="0" marL="228600" rtl="0" algn="l">
              <a:lnSpc>
                <a:spcPct val="70000"/>
              </a:lnSpc>
              <a:spcBef>
                <a:spcPts val="1000"/>
              </a:spcBef>
              <a:spcAft>
                <a:spcPts val="0"/>
              </a:spcAft>
              <a:buClr>
                <a:schemeClr val="lt1"/>
              </a:buClr>
              <a:buSzPts val="1860"/>
              <a:buChar char="•"/>
            </a:pPr>
            <a:r>
              <a:rPr b="1" lang="es-ES" sz="1860" u="sng"/>
              <a:t>Capa Datos: </a:t>
            </a:r>
            <a:r>
              <a:rPr lang="es-ES" sz="1860"/>
              <a:t>Es donde se tramita todo lo que tiene que ver con la base de Datos y es la encargada de acceder a ella.  Reciben solicitudes de almacenamiento o recuperación de información desde la capa de Negocio. </a:t>
            </a:r>
            <a:endParaRPr b="1" sz="1860" u="sng"/>
          </a:p>
          <a:p>
            <a:pPr indent="-228600" lvl="0" marL="228600" rtl="0" algn="l">
              <a:lnSpc>
                <a:spcPct val="70000"/>
              </a:lnSpc>
              <a:spcBef>
                <a:spcPts val="1000"/>
              </a:spcBef>
              <a:spcAft>
                <a:spcPts val="0"/>
              </a:spcAft>
              <a:buClr>
                <a:schemeClr val="lt1"/>
              </a:buClr>
              <a:buSzPts val="1860"/>
              <a:buChar char="•"/>
            </a:pPr>
            <a:r>
              <a:rPr b="1" lang="es-ES" sz="1860" u="sng"/>
              <a:t>Capa entidades: </a:t>
            </a:r>
            <a:r>
              <a:rPr lang="es-ES" sz="1860"/>
              <a:t>Puede estar como la capa independiente o embebida dentro de otra capa (dentro de la capa datos o de modelo) y se utiliza para brindar protección a los datos (a través del encapsulamiento) y se utiliza para manejar información que fluye de la capa de presentación o vista hacia las otras capas.</a:t>
            </a:r>
            <a:endParaRPr b="1" sz="1860" u="sng"/>
          </a:p>
          <a:p>
            <a:pPr indent="-110490" lvl="0" marL="228600" rtl="0" algn="l">
              <a:lnSpc>
                <a:spcPct val="70000"/>
              </a:lnSpc>
              <a:spcBef>
                <a:spcPts val="1000"/>
              </a:spcBef>
              <a:spcAft>
                <a:spcPts val="0"/>
              </a:spcAft>
              <a:buClr>
                <a:schemeClr val="lt1"/>
              </a:buClr>
              <a:buSzPts val="1860"/>
              <a:buNone/>
            </a:pPr>
            <a:r>
              <a:t/>
            </a:r>
            <a:endParaRPr sz="186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a9857f1c1a_0_0"/>
          <p:cNvSpPr txBox="1"/>
          <p:nvPr>
            <p:ph type="title"/>
          </p:nvPr>
        </p:nvSpPr>
        <p:spPr>
          <a:xfrm>
            <a:off x="680321" y="753228"/>
            <a:ext cx="9613800" cy="108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Codificaciòn</a:t>
            </a:r>
            <a:endParaRPr/>
          </a:p>
        </p:txBody>
      </p:sp>
      <p:sp>
        <p:nvSpPr>
          <p:cNvPr id="515" name="Google Shape;515;ga9857f1c1a_0_0"/>
          <p:cNvSpPr txBox="1"/>
          <p:nvPr>
            <p:ph idx="1" type="body"/>
          </p:nvPr>
        </p:nvSpPr>
        <p:spPr>
          <a:xfrm>
            <a:off x="680321" y="2336873"/>
            <a:ext cx="9613800" cy="3599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16" name="Google Shape;516;ga9857f1c1a_0_0"/>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a9857f1c1a_0_6"/>
          <p:cNvSpPr txBox="1"/>
          <p:nvPr>
            <p:ph type="title"/>
          </p:nvPr>
        </p:nvSpPr>
        <p:spPr>
          <a:xfrm>
            <a:off x="680321" y="753228"/>
            <a:ext cx="9613800" cy="108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a9857f1c1a_0_6"/>
          <p:cNvSpPr txBox="1"/>
          <p:nvPr>
            <p:ph idx="1" type="body"/>
          </p:nvPr>
        </p:nvSpPr>
        <p:spPr>
          <a:xfrm>
            <a:off x="680321" y="2336873"/>
            <a:ext cx="9613800" cy="3599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23" name="Google Shape;523;ga9857f1c1a_0_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a9857f1c1a_0_12"/>
          <p:cNvSpPr txBox="1"/>
          <p:nvPr>
            <p:ph type="title"/>
          </p:nvPr>
        </p:nvSpPr>
        <p:spPr>
          <a:xfrm>
            <a:off x="680321" y="753228"/>
            <a:ext cx="9613800" cy="108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a9857f1c1a_0_12"/>
          <p:cNvSpPr txBox="1"/>
          <p:nvPr>
            <p:ph idx="1" type="body"/>
          </p:nvPr>
        </p:nvSpPr>
        <p:spPr>
          <a:xfrm>
            <a:off x="680321" y="2336873"/>
            <a:ext cx="9613800" cy="3599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30" name="Google Shape;530;ga9857f1c1a_0_12"/>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a9857f1c1a_0_18"/>
          <p:cNvSpPr txBox="1"/>
          <p:nvPr>
            <p:ph type="title"/>
          </p:nvPr>
        </p:nvSpPr>
        <p:spPr>
          <a:xfrm>
            <a:off x="680321" y="753228"/>
            <a:ext cx="9613800" cy="108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a9857f1c1a_0_18"/>
          <p:cNvSpPr txBox="1"/>
          <p:nvPr>
            <p:ph idx="1" type="body"/>
          </p:nvPr>
        </p:nvSpPr>
        <p:spPr>
          <a:xfrm>
            <a:off x="680321" y="2336873"/>
            <a:ext cx="9613800" cy="3599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37" name="Google Shape;537;ga9857f1c1a_0_1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d53eaa4ed5_0_0"/>
          <p:cNvSpPr txBox="1"/>
          <p:nvPr>
            <p:ph type="title"/>
          </p:nvPr>
        </p:nvSpPr>
        <p:spPr>
          <a:xfrm>
            <a:off x="680321" y="753228"/>
            <a:ext cx="9613800" cy="108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MODIFICACIÓN DEL FORMULARIO</a:t>
            </a:r>
            <a:endParaRPr/>
          </a:p>
        </p:txBody>
      </p:sp>
      <p:sp>
        <p:nvSpPr>
          <p:cNvPr id="543" name="Google Shape;543;gd53eaa4ed5_0_0"/>
          <p:cNvSpPr txBox="1"/>
          <p:nvPr>
            <p:ph idx="1" type="body"/>
          </p:nvPr>
        </p:nvSpPr>
        <p:spPr>
          <a:xfrm>
            <a:off x="680321" y="2336873"/>
            <a:ext cx="9613800" cy="3599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44" name="Google Shape;544;gd53eaa4ed5_0_0"/>
          <p:cNvPicPr preferRelativeResize="0"/>
          <p:nvPr/>
        </p:nvPicPr>
        <p:blipFill>
          <a:blip r:embed="rId3">
            <a:alphaModFix/>
          </a:blip>
          <a:stretch>
            <a:fillRect/>
          </a:stretch>
        </p:blipFill>
        <p:spPr>
          <a:xfrm>
            <a:off x="0" y="1679500"/>
            <a:ext cx="10916824" cy="5178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d53eaa4ed5_0_6"/>
          <p:cNvSpPr txBox="1"/>
          <p:nvPr>
            <p:ph type="title"/>
          </p:nvPr>
        </p:nvSpPr>
        <p:spPr>
          <a:xfrm>
            <a:off x="680321" y="753228"/>
            <a:ext cx="9613800" cy="1080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ES"/>
              <a:t>INSTANCIAMIENTOS Y LIBRERÍAS EN EL FORMULARIO</a:t>
            </a:r>
            <a:endParaRPr/>
          </a:p>
        </p:txBody>
      </p:sp>
      <p:sp>
        <p:nvSpPr>
          <p:cNvPr id="550" name="Google Shape;550;gd53eaa4ed5_0_6"/>
          <p:cNvSpPr txBox="1"/>
          <p:nvPr>
            <p:ph idx="1" type="body"/>
          </p:nvPr>
        </p:nvSpPr>
        <p:spPr>
          <a:xfrm>
            <a:off x="680321" y="2336873"/>
            <a:ext cx="9613800" cy="3599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51" name="Google Shape;551;gd53eaa4ed5_0_6"/>
          <p:cNvPicPr preferRelativeResize="0"/>
          <p:nvPr/>
        </p:nvPicPr>
        <p:blipFill>
          <a:blip r:embed="rId3">
            <a:alphaModFix/>
          </a:blip>
          <a:stretch>
            <a:fillRect/>
          </a:stretch>
        </p:blipFill>
        <p:spPr>
          <a:xfrm>
            <a:off x="0" y="2085400"/>
            <a:ext cx="12192000" cy="47726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d53eaa4ed5_1_0"/>
          <p:cNvSpPr txBox="1"/>
          <p:nvPr>
            <p:ph type="title"/>
          </p:nvPr>
        </p:nvSpPr>
        <p:spPr>
          <a:xfrm>
            <a:off x="974221" y="67428"/>
            <a:ext cx="9613800" cy="108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CODIFICACIÓN PARA GUARDAR</a:t>
            </a:r>
            <a:endParaRPr/>
          </a:p>
        </p:txBody>
      </p:sp>
      <p:sp>
        <p:nvSpPr>
          <p:cNvPr id="557" name="Google Shape;557;gd53eaa4ed5_1_0"/>
          <p:cNvSpPr txBox="1"/>
          <p:nvPr>
            <p:ph idx="1" type="body"/>
          </p:nvPr>
        </p:nvSpPr>
        <p:spPr>
          <a:xfrm>
            <a:off x="680321" y="2336873"/>
            <a:ext cx="9613800" cy="3599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58" name="Google Shape;558;gd53eaa4ed5_1_0"/>
          <p:cNvPicPr preferRelativeResize="0"/>
          <p:nvPr/>
        </p:nvPicPr>
        <p:blipFill>
          <a:blip r:embed="rId3">
            <a:alphaModFix/>
          </a:blip>
          <a:stretch>
            <a:fillRect/>
          </a:stretch>
        </p:blipFill>
        <p:spPr>
          <a:xfrm>
            <a:off x="0" y="1063700"/>
            <a:ext cx="12192000" cy="58782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d53eaa4ed5_1_6"/>
          <p:cNvSpPr txBox="1"/>
          <p:nvPr>
            <p:ph type="title"/>
          </p:nvPr>
        </p:nvSpPr>
        <p:spPr>
          <a:xfrm>
            <a:off x="834296" y="3"/>
            <a:ext cx="9613800" cy="108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CODIFICACIÓN PARA CONSULTAR</a:t>
            </a:r>
            <a:endParaRPr/>
          </a:p>
        </p:txBody>
      </p:sp>
      <p:sp>
        <p:nvSpPr>
          <p:cNvPr id="564" name="Google Shape;564;gd53eaa4ed5_1_6"/>
          <p:cNvSpPr txBox="1"/>
          <p:nvPr>
            <p:ph idx="1" type="body"/>
          </p:nvPr>
        </p:nvSpPr>
        <p:spPr>
          <a:xfrm>
            <a:off x="680321" y="2336873"/>
            <a:ext cx="9613800" cy="3599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65" name="Google Shape;565;gd53eaa4ed5_1_6"/>
          <p:cNvPicPr preferRelativeResize="0"/>
          <p:nvPr/>
        </p:nvPicPr>
        <p:blipFill>
          <a:blip r:embed="rId3">
            <a:alphaModFix/>
          </a:blip>
          <a:stretch>
            <a:fillRect/>
          </a:stretch>
        </p:blipFill>
        <p:spPr>
          <a:xfrm>
            <a:off x="0" y="1080900"/>
            <a:ext cx="12192000" cy="5777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d53eaa4ed5_1_13"/>
          <p:cNvSpPr txBox="1"/>
          <p:nvPr>
            <p:ph type="title"/>
          </p:nvPr>
        </p:nvSpPr>
        <p:spPr>
          <a:xfrm>
            <a:off x="680321" y="753228"/>
            <a:ext cx="9613800" cy="108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CODIFICACIÓN PARA ELIMINAR</a:t>
            </a:r>
            <a:endParaRPr/>
          </a:p>
        </p:txBody>
      </p:sp>
      <p:sp>
        <p:nvSpPr>
          <p:cNvPr id="571" name="Google Shape;571;gd53eaa4ed5_1_13"/>
          <p:cNvSpPr txBox="1"/>
          <p:nvPr>
            <p:ph idx="1" type="body"/>
          </p:nvPr>
        </p:nvSpPr>
        <p:spPr>
          <a:xfrm>
            <a:off x="680321" y="2336873"/>
            <a:ext cx="9613800" cy="3599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572" name="Google Shape;572;gd53eaa4ed5_1_13"/>
          <p:cNvPicPr preferRelativeResize="0"/>
          <p:nvPr/>
        </p:nvPicPr>
        <p:blipFill>
          <a:blip r:embed="rId3">
            <a:alphaModFix/>
          </a:blip>
          <a:stretch>
            <a:fillRect/>
          </a:stretch>
        </p:blipFill>
        <p:spPr>
          <a:xfrm>
            <a:off x="0" y="1834125"/>
            <a:ext cx="12192000" cy="50238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rebuchet MS"/>
              <a:buNone/>
            </a:pPr>
            <a:r>
              <a:rPr b="1" lang="es-ES"/>
              <a:t>REPRESENTACIÓN GRÁFICA DE LA ARQUITECTURA DE CAPAS</a:t>
            </a:r>
            <a:endParaRPr/>
          </a:p>
        </p:txBody>
      </p:sp>
      <p:pic>
        <p:nvPicPr>
          <p:cNvPr id="227" name="Google Shape;227;p5"/>
          <p:cNvPicPr preferRelativeResize="0"/>
          <p:nvPr>
            <p:ph idx="1" type="body"/>
          </p:nvPr>
        </p:nvPicPr>
        <p:blipFill rotWithShape="1">
          <a:blip r:embed="rId3">
            <a:alphaModFix/>
          </a:blip>
          <a:srcRect b="0" l="0" r="0" t="0"/>
          <a:stretch/>
        </p:blipFill>
        <p:spPr>
          <a:xfrm>
            <a:off x="2197100" y="2736056"/>
            <a:ext cx="6581775" cy="2800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rebuchet MS"/>
              <a:buNone/>
            </a:pPr>
            <a:r>
              <a:rPr b="1" lang="es-ES"/>
              <a:t>PROCEDEMOS CON LA CREACIÓN DE LAS CAPAS</a:t>
            </a:r>
            <a:endParaRPr/>
          </a:p>
        </p:txBody>
      </p:sp>
      <p:pic>
        <p:nvPicPr>
          <p:cNvPr id="233" name="Google Shape;233;p6"/>
          <p:cNvPicPr preferRelativeResize="0"/>
          <p:nvPr>
            <p:ph idx="1" type="body"/>
          </p:nvPr>
        </p:nvPicPr>
        <p:blipFill rotWithShape="1">
          <a:blip r:embed="rId3">
            <a:alphaModFix/>
          </a:blip>
          <a:srcRect b="0" l="0" r="0" t="0"/>
          <a:stretch/>
        </p:blipFill>
        <p:spPr>
          <a:xfrm>
            <a:off x="459898" y="2031313"/>
            <a:ext cx="4809778" cy="2557163"/>
          </a:xfrm>
          <a:prstGeom prst="rect">
            <a:avLst/>
          </a:prstGeom>
          <a:noFill/>
          <a:ln>
            <a:noFill/>
          </a:ln>
        </p:spPr>
      </p:pic>
      <p:pic>
        <p:nvPicPr>
          <p:cNvPr id="234" name="Google Shape;234;p6"/>
          <p:cNvPicPr preferRelativeResize="0"/>
          <p:nvPr/>
        </p:nvPicPr>
        <p:blipFill rotWithShape="1">
          <a:blip r:embed="rId4">
            <a:alphaModFix/>
          </a:blip>
          <a:srcRect b="0" l="0" r="0" t="0"/>
          <a:stretch/>
        </p:blipFill>
        <p:spPr>
          <a:xfrm>
            <a:off x="5655433" y="2031313"/>
            <a:ext cx="4621364" cy="2557163"/>
          </a:xfrm>
          <a:prstGeom prst="rect">
            <a:avLst/>
          </a:prstGeom>
          <a:noFill/>
          <a:ln>
            <a:noFill/>
          </a:ln>
        </p:spPr>
      </p:pic>
      <p:sp>
        <p:nvSpPr>
          <p:cNvPr id="235" name="Google Shape;235;p6"/>
          <p:cNvSpPr txBox="1"/>
          <p:nvPr/>
        </p:nvSpPr>
        <p:spPr>
          <a:xfrm>
            <a:off x="74141" y="2141838"/>
            <a:ext cx="3914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800" u="none" cap="none" strike="noStrike">
                <a:solidFill>
                  <a:schemeClr val="lt1"/>
                </a:solidFill>
                <a:latin typeface="Trebuchet MS"/>
                <a:ea typeface="Trebuchet MS"/>
                <a:cs typeface="Trebuchet MS"/>
                <a:sym typeface="Trebuchet MS"/>
              </a:rPr>
              <a:t>1.</a:t>
            </a:r>
            <a:endParaRPr sz="1800">
              <a:solidFill>
                <a:schemeClr val="lt1"/>
              </a:solidFill>
              <a:latin typeface="Trebuchet MS"/>
              <a:ea typeface="Trebuchet MS"/>
              <a:cs typeface="Trebuchet MS"/>
              <a:sym typeface="Trebuchet MS"/>
            </a:endParaRPr>
          </a:p>
        </p:txBody>
      </p:sp>
      <p:sp>
        <p:nvSpPr>
          <p:cNvPr id="236" name="Google Shape;236;p6"/>
          <p:cNvSpPr txBox="1"/>
          <p:nvPr/>
        </p:nvSpPr>
        <p:spPr>
          <a:xfrm>
            <a:off x="5291524" y="2153510"/>
            <a:ext cx="3914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2.</a:t>
            </a:r>
            <a:endParaRPr sz="1800">
              <a:solidFill>
                <a:schemeClr val="lt1"/>
              </a:solidFill>
              <a:latin typeface="Trebuchet MS"/>
              <a:ea typeface="Trebuchet MS"/>
              <a:cs typeface="Trebuchet MS"/>
              <a:sym typeface="Trebuchet MS"/>
            </a:endParaRPr>
          </a:p>
        </p:txBody>
      </p:sp>
      <p:pic>
        <p:nvPicPr>
          <p:cNvPr id="237" name="Google Shape;237;p6"/>
          <p:cNvPicPr preferRelativeResize="0"/>
          <p:nvPr/>
        </p:nvPicPr>
        <p:blipFill rotWithShape="1">
          <a:blip r:embed="rId5">
            <a:alphaModFix/>
          </a:blip>
          <a:srcRect b="0" l="0" r="0" t="0"/>
          <a:stretch/>
        </p:blipFill>
        <p:spPr>
          <a:xfrm>
            <a:off x="459898" y="4785623"/>
            <a:ext cx="4809778" cy="1812324"/>
          </a:xfrm>
          <a:prstGeom prst="rect">
            <a:avLst/>
          </a:prstGeom>
          <a:noFill/>
          <a:ln>
            <a:noFill/>
          </a:ln>
        </p:spPr>
      </p:pic>
      <p:sp>
        <p:nvSpPr>
          <p:cNvPr id="238" name="Google Shape;238;p6"/>
          <p:cNvSpPr txBox="1"/>
          <p:nvPr/>
        </p:nvSpPr>
        <p:spPr>
          <a:xfrm>
            <a:off x="74141" y="4785623"/>
            <a:ext cx="3914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3.</a:t>
            </a:r>
            <a:endParaRPr sz="1800">
              <a:solidFill>
                <a:schemeClr val="lt1"/>
              </a:solidFill>
              <a:latin typeface="Trebuchet MS"/>
              <a:ea typeface="Trebuchet MS"/>
              <a:cs typeface="Trebuchet MS"/>
              <a:sym typeface="Trebuchet MS"/>
            </a:endParaRPr>
          </a:p>
        </p:txBody>
      </p:sp>
      <p:sp>
        <p:nvSpPr>
          <p:cNvPr id="239" name="Google Shape;239;p6"/>
          <p:cNvSpPr txBox="1"/>
          <p:nvPr/>
        </p:nvSpPr>
        <p:spPr>
          <a:xfrm>
            <a:off x="5988908" y="5066270"/>
            <a:ext cx="488503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Sobre la solución click con el botón derecho del mouse : agregar, solución(Biblioteca de clases(Net.Framework)</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7"/>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rebuchet MS"/>
              <a:buNone/>
            </a:pPr>
            <a:r>
              <a:rPr lang="es-ES"/>
              <a:t>PARA CREAR LAS CLASES SE DEBEN TENER PRESENTES LAS TABLAS DE LA BD</a:t>
            </a:r>
            <a:endParaRPr/>
          </a:p>
        </p:txBody>
      </p:sp>
      <p:pic>
        <p:nvPicPr>
          <p:cNvPr id="245" name="Google Shape;245;p7"/>
          <p:cNvPicPr preferRelativeResize="0"/>
          <p:nvPr>
            <p:ph idx="1" type="body"/>
          </p:nvPr>
        </p:nvPicPr>
        <p:blipFill rotWithShape="1">
          <a:blip r:embed="rId3">
            <a:alphaModFix/>
          </a:blip>
          <a:srcRect b="0" l="0" r="0" t="0"/>
          <a:stretch/>
        </p:blipFill>
        <p:spPr>
          <a:xfrm>
            <a:off x="363408" y="2387622"/>
            <a:ext cx="2143125" cy="581025"/>
          </a:xfrm>
          <a:prstGeom prst="rect">
            <a:avLst/>
          </a:prstGeom>
          <a:noFill/>
          <a:ln>
            <a:noFill/>
          </a:ln>
        </p:spPr>
      </p:pic>
      <p:pic>
        <p:nvPicPr>
          <p:cNvPr id="246" name="Google Shape;246;p7"/>
          <p:cNvPicPr preferRelativeResize="0"/>
          <p:nvPr/>
        </p:nvPicPr>
        <p:blipFill rotWithShape="1">
          <a:blip r:embed="rId4">
            <a:alphaModFix/>
          </a:blip>
          <a:srcRect b="0" l="0" r="0" t="0"/>
          <a:stretch/>
        </p:blipFill>
        <p:spPr>
          <a:xfrm>
            <a:off x="301495" y="3198253"/>
            <a:ext cx="2266950" cy="647700"/>
          </a:xfrm>
          <a:prstGeom prst="rect">
            <a:avLst/>
          </a:prstGeom>
          <a:noFill/>
          <a:ln>
            <a:noFill/>
          </a:ln>
        </p:spPr>
      </p:pic>
      <p:sp>
        <p:nvSpPr>
          <p:cNvPr id="247" name="Google Shape;247;p7"/>
          <p:cNvSpPr txBox="1"/>
          <p:nvPr/>
        </p:nvSpPr>
        <p:spPr>
          <a:xfrm>
            <a:off x="29646" y="2493468"/>
            <a:ext cx="3914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1.</a:t>
            </a:r>
            <a:endParaRPr sz="1800">
              <a:solidFill>
                <a:schemeClr val="lt1"/>
              </a:solidFill>
              <a:latin typeface="Trebuchet MS"/>
              <a:ea typeface="Trebuchet MS"/>
              <a:cs typeface="Trebuchet MS"/>
              <a:sym typeface="Trebuchet MS"/>
            </a:endParaRPr>
          </a:p>
        </p:txBody>
      </p:sp>
      <p:sp>
        <p:nvSpPr>
          <p:cNvPr id="248" name="Google Shape;248;p7"/>
          <p:cNvSpPr txBox="1"/>
          <p:nvPr/>
        </p:nvSpPr>
        <p:spPr>
          <a:xfrm>
            <a:off x="29646" y="3337437"/>
            <a:ext cx="3914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2.</a:t>
            </a:r>
            <a:endParaRPr sz="1800">
              <a:solidFill>
                <a:schemeClr val="lt1"/>
              </a:solidFill>
              <a:latin typeface="Trebuchet MS"/>
              <a:ea typeface="Trebuchet MS"/>
              <a:cs typeface="Trebuchet MS"/>
              <a:sym typeface="Trebuchet MS"/>
            </a:endParaRPr>
          </a:p>
        </p:txBody>
      </p:sp>
      <p:pic>
        <p:nvPicPr>
          <p:cNvPr id="249" name="Google Shape;249;p7"/>
          <p:cNvPicPr preferRelativeResize="0"/>
          <p:nvPr/>
        </p:nvPicPr>
        <p:blipFill rotWithShape="1">
          <a:blip r:embed="rId5">
            <a:alphaModFix/>
          </a:blip>
          <a:srcRect b="0" l="0" r="0" t="0"/>
          <a:stretch/>
        </p:blipFill>
        <p:spPr>
          <a:xfrm>
            <a:off x="363408" y="4075559"/>
            <a:ext cx="2276475" cy="1533525"/>
          </a:xfrm>
          <a:prstGeom prst="rect">
            <a:avLst/>
          </a:prstGeom>
          <a:noFill/>
          <a:ln>
            <a:noFill/>
          </a:ln>
        </p:spPr>
      </p:pic>
      <p:sp>
        <p:nvSpPr>
          <p:cNvPr id="250" name="Google Shape;250;p7"/>
          <p:cNvSpPr txBox="1"/>
          <p:nvPr/>
        </p:nvSpPr>
        <p:spPr>
          <a:xfrm>
            <a:off x="18103" y="4215234"/>
            <a:ext cx="3914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3.</a:t>
            </a:r>
            <a:endParaRPr sz="1800">
              <a:solidFill>
                <a:schemeClr val="lt1"/>
              </a:solidFill>
              <a:latin typeface="Trebuchet MS"/>
              <a:ea typeface="Trebuchet MS"/>
              <a:cs typeface="Trebuchet MS"/>
              <a:sym typeface="Trebuchet MS"/>
            </a:endParaRPr>
          </a:p>
        </p:txBody>
      </p:sp>
      <p:pic>
        <p:nvPicPr>
          <p:cNvPr id="251" name="Google Shape;251;p7"/>
          <p:cNvPicPr preferRelativeResize="0"/>
          <p:nvPr/>
        </p:nvPicPr>
        <p:blipFill rotWithShape="1">
          <a:blip r:embed="rId6">
            <a:alphaModFix/>
          </a:blip>
          <a:srcRect b="0" l="0" r="0" t="0"/>
          <a:stretch/>
        </p:blipFill>
        <p:spPr>
          <a:xfrm>
            <a:off x="3327699" y="2368506"/>
            <a:ext cx="3724275" cy="2676525"/>
          </a:xfrm>
          <a:prstGeom prst="rect">
            <a:avLst/>
          </a:prstGeom>
          <a:noFill/>
          <a:ln>
            <a:noFill/>
          </a:ln>
        </p:spPr>
      </p:pic>
      <p:pic>
        <p:nvPicPr>
          <p:cNvPr id="252" name="Google Shape;252;p7"/>
          <p:cNvPicPr preferRelativeResize="0"/>
          <p:nvPr/>
        </p:nvPicPr>
        <p:blipFill rotWithShape="1">
          <a:blip r:embed="rId7">
            <a:alphaModFix/>
          </a:blip>
          <a:srcRect b="0" l="0" r="0" t="0"/>
          <a:stretch/>
        </p:blipFill>
        <p:spPr>
          <a:xfrm>
            <a:off x="7246723" y="2368506"/>
            <a:ext cx="2737536" cy="1790700"/>
          </a:xfrm>
          <a:prstGeom prst="rect">
            <a:avLst/>
          </a:prstGeom>
          <a:noFill/>
          <a:ln>
            <a:noFill/>
          </a:ln>
        </p:spPr>
      </p:pic>
      <p:pic>
        <p:nvPicPr>
          <p:cNvPr id="253" name="Google Shape;253;p7"/>
          <p:cNvPicPr preferRelativeResize="0"/>
          <p:nvPr/>
        </p:nvPicPr>
        <p:blipFill rotWithShape="1">
          <a:blip r:embed="rId8">
            <a:alphaModFix/>
          </a:blip>
          <a:srcRect b="0" l="0" r="0" t="0"/>
          <a:stretch/>
        </p:blipFill>
        <p:spPr>
          <a:xfrm>
            <a:off x="7452025" y="4532542"/>
            <a:ext cx="2326932" cy="199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rebuchet MS"/>
              <a:buNone/>
            </a:pPr>
            <a:r>
              <a:rPr lang="es-ES"/>
              <a:t>FORMA DE CREAR LAS CLASES SE TOMA CADA CAPA</a:t>
            </a:r>
            <a:endParaRPr/>
          </a:p>
        </p:txBody>
      </p:sp>
      <p:sp>
        <p:nvSpPr>
          <p:cNvPr id="259" name="Google Shape;259;p8"/>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s-ES"/>
              <a:t>Sobre cada capa click con el botón derecho, agregar y clase.</a:t>
            </a:r>
            <a:endParaRPr/>
          </a:p>
          <a:p>
            <a:pPr indent="0" lvl="0" marL="0" rtl="0" algn="l">
              <a:lnSpc>
                <a:spcPct val="90000"/>
              </a:lnSpc>
              <a:spcBef>
                <a:spcPts val="1000"/>
              </a:spcBef>
              <a:spcAft>
                <a:spcPts val="0"/>
              </a:spcAft>
              <a:buClr>
                <a:schemeClr val="lt1"/>
              </a:buClr>
              <a:buSzPts val="2400"/>
              <a:buNone/>
            </a:pPr>
            <a:r>
              <a:t/>
            </a:r>
            <a:endParaRPr/>
          </a:p>
        </p:txBody>
      </p:sp>
      <p:pic>
        <p:nvPicPr>
          <p:cNvPr id="260" name="Google Shape;260;p8"/>
          <p:cNvPicPr preferRelativeResize="0"/>
          <p:nvPr/>
        </p:nvPicPr>
        <p:blipFill rotWithShape="1">
          <a:blip r:embed="rId3">
            <a:alphaModFix/>
          </a:blip>
          <a:srcRect b="0" l="0" r="0" t="0"/>
          <a:stretch/>
        </p:blipFill>
        <p:spPr>
          <a:xfrm>
            <a:off x="495815" y="2882210"/>
            <a:ext cx="6942953" cy="3556686"/>
          </a:xfrm>
          <a:prstGeom prst="rect">
            <a:avLst/>
          </a:prstGeom>
          <a:noFill/>
          <a:ln>
            <a:noFill/>
          </a:ln>
        </p:spPr>
      </p:pic>
      <p:pic>
        <p:nvPicPr>
          <p:cNvPr id="261" name="Google Shape;261;p8"/>
          <p:cNvPicPr preferRelativeResize="0"/>
          <p:nvPr/>
        </p:nvPicPr>
        <p:blipFill rotWithShape="1">
          <a:blip r:embed="rId4">
            <a:alphaModFix/>
          </a:blip>
          <a:srcRect b="0" l="0" r="0" t="0"/>
          <a:stretch/>
        </p:blipFill>
        <p:spPr>
          <a:xfrm>
            <a:off x="7927117" y="2945928"/>
            <a:ext cx="2038350" cy="1114425"/>
          </a:xfrm>
          <a:prstGeom prst="rect">
            <a:avLst/>
          </a:prstGeom>
          <a:noFill/>
          <a:ln>
            <a:noFill/>
          </a:ln>
        </p:spPr>
      </p:pic>
      <p:cxnSp>
        <p:nvCxnSpPr>
          <p:cNvPr id="262" name="Google Shape;262;p8"/>
          <p:cNvCxnSpPr/>
          <p:nvPr/>
        </p:nvCxnSpPr>
        <p:spPr>
          <a:xfrm>
            <a:off x="9860692" y="3097427"/>
            <a:ext cx="494270" cy="8238"/>
          </a:xfrm>
          <a:prstGeom prst="straightConnector1">
            <a:avLst/>
          </a:prstGeom>
          <a:noFill/>
          <a:ln cap="flat" cmpd="sng" w="9525">
            <a:solidFill>
              <a:schemeClr val="accent1"/>
            </a:solidFill>
            <a:prstDash val="solid"/>
            <a:round/>
            <a:headEnd len="sm" w="sm" type="none"/>
            <a:tailEnd len="med" w="med" type="triangle"/>
          </a:ln>
        </p:spPr>
      </p:cxnSp>
      <p:sp>
        <p:nvSpPr>
          <p:cNvPr id="263" name="Google Shape;263;p8"/>
          <p:cNvSpPr txBox="1"/>
          <p:nvPr/>
        </p:nvSpPr>
        <p:spPr>
          <a:xfrm>
            <a:off x="10435320" y="2945928"/>
            <a:ext cx="6944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Capa</a:t>
            </a:r>
            <a:endParaRPr sz="1800">
              <a:solidFill>
                <a:schemeClr val="lt1"/>
              </a:solidFill>
              <a:latin typeface="Trebuchet MS"/>
              <a:ea typeface="Trebuchet MS"/>
              <a:cs typeface="Trebuchet MS"/>
              <a:sym typeface="Trebuchet MS"/>
            </a:endParaRPr>
          </a:p>
        </p:txBody>
      </p:sp>
      <p:sp>
        <p:nvSpPr>
          <p:cNvPr id="264" name="Google Shape;264;p8"/>
          <p:cNvSpPr/>
          <p:nvPr/>
        </p:nvSpPr>
        <p:spPr>
          <a:xfrm>
            <a:off x="9372343" y="3503140"/>
            <a:ext cx="1032046" cy="557213"/>
          </a:xfrm>
          <a:prstGeom prst="righ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65" name="Google Shape;265;p8"/>
          <p:cNvSpPr txBox="1"/>
          <p:nvPr/>
        </p:nvSpPr>
        <p:spPr>
          <a:xfrm>
            <a:off x="10478688" y="3597080"/>
            <a:ext cx="7312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Clase</a:t>
            </a:r>
            <a:endParaRPr sz="1800">
              <a:solidFill>
                <a:schemeClr val="lt1"/>
              </a:solidFill>
              <a:latin typeface="Trebuchet MS"/>
              <a:ea typeface="Trebuchet MS"/>
              <a:cs typeface="Trebuchet MS"/>
              <a:sym typeface="Trebuchet MS"/>
            </a:endParaRPr>
          </a:p>
        </p:txBody>
      </p:sp>
      <p:pic>
        <p:nvPicPr>
          <p:cNvPr id="266" name="Google Shape;266;p8"/>
          <p:cNvPicPr preferRelativeResize="0"/>
          <p:nvPr/>
        </p:nvPicPr>
        <p:blipFill rotWithShape="1">
          <a:blip r:embed="rId5">
            <a:alphaModFix/>
          </a:blip>
          <a:srcRect b="0" l="0" r="0" t="0"/>
          <a:stretch/>
        </p:blipFill>
        <p:spPr>
          <a:xfrm>
            <a:off x="7975887" y="4234891"/>
            <a:ext cx="1781175" cy="1057275"/>
          </a:xfrm>
          <a:prstGeom prst="rect">
            <a:avLst/>
          </a:prstGeom>
          <a:noFill/>
          <a:ln>
            <a:noFill/>
          </a:ln>
        </p:spPr>
      </p:pic>
      <p:cxnSp>
        <p:nvCxnSpPr>
          <p:cNvPr id="267" name="Google Shape;267;p8"/>
          <p:cNvCxnSpPr/>
          <p:nvPr/>
        </p:nvCxnSpPr>
        <p:spPr>
          <a:xfrm flipH="1" rot="10800000">
            <a:off x="9432324" y="4398337"/>
            <a:ext cx="952473" cy="12881"/>
          </a:xfrm>
          <a:prstGeom prst="straightConnector1">
            <a:avLst/>
          </a:prstGeom>
          <a:noFill/>
          <a:ln cap="flat" cmpd="sng" w="9525">
            <a:solidFill>
              <a:schemeClr val="accent1"/>
            </a:solidFill>
            <a:prstDash val="solid"/>
            <a:round/>
            <a:headEnd len="sm" w="sm" type="none"/>
            <a:tailEnd len="med" w="med" type="triangle"/>
          </a:ln>
        </p:spPr>
      </p:cxnSp>
      <p:sp>
        <p:nvSpPr>
          <p:cNvPr id="268" name="Google Shape;268;p8"/>
          <p:cNvSpPr/>
          <p:nvPr/>
        </p:nvSpPr>
        <p:spPr>
          <a:xfrm>
            <a:off x="9372343" y="4820907"/>
            <a:ext cx="1032046" cy="410120"/>
          </a:xfrm>
          <a:prstGeom prst="righ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69" name="Google Shape;269;p8"/>
          <p:cNvSpPr txBox="1"/>
          <p:nvPr/>
        </p:nvSpPr>
        <p:spPr>
          <a:xfrm>
            <a:off x="10513838" y="4213671"/>
            <a:ext cx="6944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Capa</a:t>
            </a:r>
            <a:endParaRPr sz="1800">
              <a:solidFill>
                <a:schemeClr val="lt1"/>
              </a:solidFill>
              <a:latin typeface="Trebuchet MS"/>
              <a:ea typeface="Trebuchet MS"/>
              <a:cs typeface="Trebuchet MS"/>
              <a:sym typeface="Trebuchet MS"/>
            </a:endParaRPr>
          </a:p>
        </p:txBody>
      </p:sp>
      <p:sp>
        <p:nvSpPr>
          <p:cNvPr id="270" name="Google Shape;270;p8"/>
          <p:cNvSpPr txBox="1"/>
          <p:nvPr/>
        </p:nvSpPr>
        <p:spPr>
          <a:xfrm>
            <a:off x="10536991" y="4820907"/>
            <a:ext cx="7312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Clase</a:t>
            </a:r>
            <a:endParaRPr sz="1800">
              <a:solidFill>
                <a:schemeClr val="lt1"/>
              </a:solidFill>
              <a:latin typeface="Trebuchet MS"/>
              <a:ea typeface="Trebuchet MS"/>
              <a:cs typeface="Trebuchet MS"/>
              <a:sym typeface="Trebuchet MS"/>
            </a:endParaRPr>
          </a:p>
        </p:txBody>
      </p:sp>
      <p:pic>
        <p:nvPicPr>
          <p:cNvPr id="271" name="Google Shape;271;p8"/>
          <p:cNvPicPr preferRelativeResize="0"/>
          <p:nvPr/>
        </p:nvPicPr>
        <p:blipFill rotWithShape="1">
          <a:blip r:embed="rId6">
            <a:alphaModFix/>
          </a:blip>
          <a:srcRect b="0" l="0" r="0" t="0"/>
          <a:stretch/>
        </p:blipFill>
        <p:spPr>
          <a:xfrm>
            <a:off x="8022754" y="5449869"/>
            <a:ext cx="1837938" cy="1095375"/>
          </a:xfrm>
          <a:prstGeom prst="rect">
            <a:avLst/>
          </a:prstGeom>
          <a:noFill/>
          <a:ln>
            <a:noFill/>
          </a:ln>
        </p:spPr>
      </p:pic>
      <p:cxnSp>
        <p:nvCxnSpPr>
          <p:cNvPr id="272" name="Google Shape;272;p8"/>
          <p:cNvCxnSpPr/>
          <p:nvPr/>
        </p:nvCxnSpPr>
        <p:spPr>
          <a:xfrm>
            <a:off x="9757062" y="5557494"/>
            <a:ext cx="779929" cy="0"/>
          </a:xfrm>
          <a:prstGeom prst="straightConnector1">
            <a:avLst/>
          </a:prstGeom>
          <a:noFill/>
          <a:ln cap="flat" cmpd="sng" w="9525">
            <a:solidFill>
              <a:schemeClr val="accent1"/>
            </a:solidFill>
            <a:prstDash val="solid"/>
            <a:round/>
            <a:headEnd len="sm" w="sm" type="none"/>
            <a:tailEnd len="med" w="med" type="triangle"/>
          </a:ln>
        </p:spPr>
      </p:cxnSp>
      <p:sp>
        <p:nvSpPr>
          <p:cNvPr id="273" name="Google Shape;273;p8"/>
          <p:cNvSpPr/>
          <p:nvPr/>
        </p:nvSpPr>
        <p:spPr>
          <a:xfrm>
            <a:off x="9372343" y="5997556"/>
            <a:ext cx="1106345" cy="441340"/>
          </a:xfrm>
          <a:prstGeom prst="rightBrace">
            <a:avLst>
              <a:gd fmla="val 8333" name="adj1"/>
              <a:gd fmla="val 50000" name="adj2"/>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
        <p:nvSpPr>
          <p:cNvPr id="274" name="Google Shape;274;p8"/>
          <p:cNvSpPr txBox="1"/>
          <p:nvPr/>
        </p:nvSpPr>
        <p:spPr>
          <a:xfrm>
            <a:off x="10597492" y="5372828"/>
            <a:ext cx="6944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Capa</a:t>
            </a:r>
            <a:endParaRPr sz="1800">
              <a:solidFill>
                <a:schemeClr val="lt1"/>
              </a:solidFill>
              <a:latin typeface="Trebuchet MS"/>
              <a:ea typeface="Trebuchet MS"/>
              <a:cs typeface="Trebuchet MS"/>
              <a:sym typeface="Trebuchet MS"/>
            </a:endParaRPr>
          </a:p>
        </p:txBody>
      </p:sp>
      <p:sp>
        <p:nvSpPr>
          <p:cNvPr id="275" name="Google Shape;275;p8"/>
          <p:cNvSpPr txBox="1"/>
          <p:nvPr/>
        </p:nvSpPr>
        <p:spPr>
          <a:xfrm>
            <a:off x="10597492" y="5997556"/>
            <a:ext cx="7312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Trebuchet MS"/>
                <a:ea typeface="Trebuchet MS"/>
                <a:cs typeface="Trebuchet MS"/>
                <a:sym typeface="Trebuchet MS"/>
              </a:rPr>
              <a:t>Clase</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lang="es-ES"/>
              <a:t>	PROCEDIMIENTO ENCAPSULAR</a:t>
            </a:r>
            <a:endParaRPr/>
          </a:p>
        </p:txBody>
      </p:sp>
      <p:sp>
        <p:nvSpPr>
          <p:cNvPr id="281" name="Google Shape;281;p9"/>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s-ES"/>
              <a:t>En </a:t>
            </a:r>
            <a:r>
              <a:rPr b="1" lang="es-ES"/>
              <a:t>programación</a:t>
            </a:r>
            <a:r>
              <a:rPr lang="es-ES"/>
              <a:t> modular, y más específicamente en </a:t>
            </a:r>
            <a:r>
              <a:rPr b="1" lang="es-ES"/>
              <a:t>programación</a:t>
            </a:r>
            <a:r>
              <a:rPr lang="es-ES"/>
              <a:t> orientada a objetos, se denomina </a:t>
            </a:r>
            <a:r>
              <a:rPr b="1" lang="es-ES"/>
              <a:t>encapsulamiento</a:t>
            </a:r>
            <a:r>
              <a:rPr lang="es-ES"/>
              <a:t> al ocultamiento del estado, es decir, de los datos miembro de un objeto de manera que solo se pueda cambiar mediante las operaciones definidas para ese objeto.</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rlín">
  <a:themeElements>
    <a:clrScheme name="Berlin">
      <a:dk1>
        <a:srgbClr val="000000"/>
      </a:dk1>
      <a:lt1>
        <a:srgbClr val="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2020-06-24T01:22:45Z</dcterms:created>
  <dc:creator>Rosalba Mesa Motato</dc:creator>
</cp:coreProperties>
</file>